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0.jpg" ContentType="image/jpeg"/>
  <Override PartName="/ppt/media/image22.jpg" ContentType="image/jpeg"/>
  <Override PartName="/ppt/media/image23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304" r:id="rId3"/>
    <p:sldId id="307" r:id="rId4"/>
    <p:sldId id="308" r:id="rId5"/>
    <p:sldId id="309" r:id="rId6"/>
    <p:sldId id="310" r:id="rId7"/>
    <p:sldId id="373" r:id="rId8"/>
    <p:sldId id="366" r:id="rId9"/>
    <p:sldId id="367" r:id="rId10"/>
    <p:sldId id="368" r:id="rId11"/>
    <p:sldId id="375" r:id="rId12"/>
    <p:sldId id="369" r:id="rId13"/>
    <p:sldId id="370" r:id="rId14"/>
    <p:sldId id="372" r:id="rId15"/>
    <p:sldId id="306" r:id="rId16"/>
    <p:sldId id="371" r:id="rId17"/>
    <p:sldId id="302" r:id="rId18"/>
    <p:sldId id="303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94D169-AE91-931D-F2AA-B20088ADA03E}" name="Nehal Shah" initials="NS" userId="S::nehal@cnkindia.com::8652f216-f411-44fa-8e72-94bd14c361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820D4-6CA0-4019-A0B7-D4EC4942444F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75E90B6-7AB6-4A75-89B8-63549C0D9D6D}">
      <dgm:prSet phldrT="[Text]" custT="1"/>
      <dgm:spPr/>
      <dgm:t>
        <a:bodyPr/>
        <a:lstStyle/>
        <a:p>
          <a:r>
            <a:rPr lang="en-IN" sz="2400" dirty="0">
              <a:latin typeface="Book Antiqua" panose="02040602050305030304" pitchFamily="18" charset="0"/>
            </a:rPr>
            <a:t>In-House</a:t>
          </a:r>
        </a:p>
      </dgm:t>
    </dgm:pt>
    <dgm:pt modelId="{828BE6E4-8E0A-439C-9D99-3EE15E3DC597}" type="parTrans" cxnId="{99C12CFD-2F36-4F44-824E-6A320076CE85}">
      <dgm:prSet/>
      <dgm:spPr/>
      <dgm:t>
        <a:bodyPr/>
        <a:lstStyle/>
        <a:p>
          <a:endParaRPr lang="en-IN" sz="2400">
            <a:latin typeface="Book Antiqua" panose="02040602050305030304" pitchFamily="18" charset="0"/>
          </a:endParaRPr>
        </a:p>
      </dgm:t>
    </dgm:pt>
    <dgm:pt modelId="{867D1AC3-E762-4A8F-B385-650D590B0C43}" type="sibTrans" cxnId="{99C12CFD-2F36-4F44-824E-6A320076CE85}">
      <dgm:prSet/>
      <dgm:spPr/>
      <dgm:t>
        <a:bodyPr/>
        <a:lstStyle/>
        <a:p>
          <a:endParaRPr lang="en-IN" sz="2400">
            <a:latin typeface="Book Antiqua" panose="02040602050305030304" pitchFamily="18" charset="0"/>
          </a:endParaRPr>
        </a:p>
      </dgm:t>
    </dgm:pt>
    <dgm:pt modelId="{BD54B9AF-714E-4D85-9644-32E015671EE2}">
      <dgm:prSet phldrT="[Text]" custT="1"/>
      <dgm:spPr/>
      <dgm:t>
        <a:bodyPr/>
        <a:lstStyle/>
        <a:p>
          <a:r>
            <a:rPr lang="en-IN" sz="2400" dirty="0">
              <a:latin typeface="Book Antiqua" panose="02040602050305030304" pitchFamily="18" charset="0"/>
            </a:rPr>
            <a:t>Out-sourced</a:t>
          </a:r>
        </a:p>
      </dgm:t>
    </dgm:pt>
    <dgm:pt modelId="{CD878BED-A9DA-45F3-B95C-85CA9BC20AB6}" type="parTrans" cxnId="{1827A66C-BF07-4519-901C-627F19E11889}">
      <dgm:prSet/>
      <dgm:spPr/>
      <dgm:t>
        <a:bodyPr/>
        <a:lstStyle/>
        <a:p>
          <a:endParaRPr lang="en-IN" sz="2400">
            <a:latin typeface="Book Antiqua" panose="02040602050305030304" pitchFamily="18" charset="0"/>
          </a:endParaRPr>
        </a:p>
      </dgm:t>
    </dgm:pt>
    <dgm:pt modelId="{71F9C99A-6C62-45A3-AE8B-C652F5A2AD9A}" type="sibTrans" cxnId="{1827A66C-BF07-4519-901C-627F19E11889}">
      <dgm:prSet/>
      <dgm:spPr/>
      <dgm:t>
        <a:bodyPr/>
        <a:lstStyle/>
        <a:p>
          <a:endParaRPr lang="en-IN" sz="2400">
            <a:latin typeface="Book Antiqua" panose="02040602050305030304" pitchFamily="18" charset="0"/>
          </a:endParaRPr>
        </a:p>
      </dgm:t>
    </dgm:pt>
    <dgm:pt modelId="{0DA6A480-AAA8-4B6F-B6CA-32378A19748F}">
      <dgm:prSet phldrT="[Text]" custT="1"/>
      <dgm:spPr/>
      <dgm:t>
        <a:bodyPr/>
        <a:lstStyle/>
        <a:p>
          <a:r>
            <a:rPr lang="en-IN" sz="2400" dirty="0">
              <a:latin typeface="Book Antiqua" panose="02040602050305030304" pitchFamily="18" charset="0"/>
            </a:rPr>
            <a:t>Co-Sourced</a:t>
          </a:r>
        </a:p>
      </dgm:t>
    </dgm:pt>
    <dgm:pt modelId="{8C688760-BB94-4471-880C-73A6D29CCE08}" type="parTrans" cxnId="{3C1CB489-8134-4117-92EA-17E0FC28591C}">
      <dgm:prSet/>
      <dgm:spPr/>
      <dgm:t>
        <a:bodyPr/>
        <a:lstStyle/>
        <a:p>
          <a:endParaRPr lang="en-IN" sz="2400">
            <a:latin typeface="Book Antiqua" panose="02040602050305030304" pitchFamily="18" charset="0"/>
          </a:endParaRPr>
        </a:p>
      </dgm:t>
    </dgm:pt>
    <dgm:pt modelId="{BE7E527D-6458-43CB-B06E-C89C9DC065A3}" type="sibTrans" cxnId="{3C1CB489-8134-4117-92EA-17E0FC28591C}">
      <dgm:prSet/>
      <dgm:spPr/>
      <dgm:t>
        <a:bodyPr/>
        <a:lstStyle/>
        <a:p>
          <a:endParaRPr lang="en-IN" sz="2400">
            <a:latin typeface="Book Antiqua" panose="02040602050305030304" pitchFamily="18" charset="0"/>
          </a:endParaRPr>
        </a:p>
      </dgm:t>
    </dgm:pt>
    <dgm:pt modelId="{1E52DD15-B165-441E-A762-C3EC6087A2C3}">
      <dgm:prSet phldrT="[Text]" custT="1"/>
      <dgm:spPr/>
      <dgm:t>
        <a:bodyPr/>
        <a:lstStyle/>
        <a:p>
          <a:r>
            <a:rPr lang="en-IN" sz="2400" dirty="0">
              <a:latin typeface="Book Antiqua" panose="02040602050305030304" pitchFamily="18" charset="0"/>
            </a:rPr>
            <a:t>Mandatory Out-sourced</a:t>
          </a:r>
        </a:p>
      </dgm:t>
    </dgm:pt>
    <dgm:pt modelId="{4AD9D37C-CE59-4D26-9F48-6FDB75A699D4}" type="parTrans" cxnId="{7220C9ED-79BA-4368-BBDB-A35F74BDF59F}">
      <dgm:prSet/>
      <dgm:spPr/>
      <dgm:t>
        <a:bodyPr/>
        <a:lstStyle/>
        <a:p>
          <a:endParaRPr lang="en-IN" sz="2400">
            <a:latin typeface="Book Antiqua" panose="02040602050305030304" pitchFamily="18" charset="0"/>
          </a:endParaRPr>
        </a:p>
      </dgm:t>
    </dgm:pt>
    <dgm:pt modelId="{CDD74213-FC9B-43DE-99E6-BDEB7D3A606E}" type="sibTrans" cxnId="{7220C9ED-79BA-4368-BBDB-A35F74BDF59F}">
      <dgm:prSet/>
      <dgm:spPr/>
      <dgm:t>
        <a:bodyPr/>
        <a:lstStyle/>
        <a:p>
          <a:endParaRPr lang="en-IN" sz="2400">
            <a:latin typeface="Book Antiqua" panose="02040602050305030304" pitchFamily="18" charset="0"/>
          </a:endParaRPr>
        </a:p>
      </dgm:t>
    </dgm:pt>
    <dgm:pt modelId="{72FD68AC-8AA2-49D0-8FE8-E12797D6FAAF}" type="pres">
      <dgm:prSet presAssocID="{26F820D4-6CA0-4019-A0B7-D4EC4942444F}" presName="matrix" presStyleCnt="0">
        <dgm:presLayoutVars>
          <dgm:chMax val="1"/>
          <dgm:dir/>
          <dgm:resizeHandles val="exact"/>
        </dgm:presLayoutVars>
      </dgm:prSet>
      <dgm:spPr/>
    </dgm:pt>
    <dgm:pt modelId="{6FF0A5B9-7939-4133-A6DC-839D3E361F92}" type="pres">
      <dgm:prSet presAssocID="{26F820D4-6CA0-4019-A0B7-D4EC4942444F}" presName="diamond" presStyleLbl="bgShp" presStyleIdx="0" presStyleCnt="1"/>
      <dgm:spPr/>
    </dgm:pt>
    <dgm:pt modelId="{5A021E2B-3BBB-4F6D-8B02-11821E70944C}" type="pres">
      <dgm:prSet presAssocID="{26F820D4-6CA0-4019-A0B7-D4EC4942444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5C9BC1-8690-41E7-9BC9-04897DE9A854}" type="pres">
      <dgm:prSet presAssocID="{26F820D4-6CA0-4019-A0B7-D4EC4942444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99C81D-802B-49C7-88E1-CB192D555809}" type="pres">
      <dgm:prSet presAssocID="{26F820D4-6CA0-4019-A0B7-D4EC4942444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B641BF-9AA8-4FF3-B3BD-70BF06CEF67F}" type="pres">
      <dgm:prSet presAssocID="{26F820D4-6CA0-4019-A0B7-D4EC4942444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0260E0B-B44C-4671-9868-D09787B43C2A}" type="presOf" srcId="{26F820D4-6CA0-4019-A0B7-D4EC4942444F}" destId="{72FD68AC-8AA2-49D0-8FE8-E12797D6FAAF}" srcOrd="0" destOrd="0" presId="urn:microsoft.com/office/officeart/2005/8/layout/matrix3"/>
    <dgm:cxn modelId="{E0663E45-26C6-46D8-B65A-E506A2DA6E50}" type="presOf" srcId="{1E52DD15-B165-441E-A762-C3EC6087A2C3}" destId="{13B641BF-9AA8-4FF3-B3BD-70BF06CEF67F}" srcOrd="0" destOrd="0" presId="urn:microsoft.com/office/officeart/2005/8/layout/matrix3"/>
    <dgm:cxn modelId="{1827A66C-BF07-4519-901C-627F19E11889}" srcId="{26F820D4-6CA0-4019-A0B7-D4EC4942444F}" destId="{BD54B9AF-714E-4D85-9644-32E015671EE2}" srcOrd="1" destOrd="0" parTransId="{CD878BED-A9DA-45F3-B95C-85CA9BC20AB6}" sibTransId="{71F9C99A-6C62-45A3-AE8B-C652F5A2AD9A}"/>
    <dgm:cxn modelId="{3C1CB489-8134-4117-92EA-17E0FC28591C}" srcId="{26F820D4-6CA0-4019-A0B7-D4EC4942444F}" destId="{0DA6A480-AAA8-4B6F-B6CA-32378A19748F}" srcOrd="2" destOrd="0" parTransId="{8C688760-BB94-4471-880C-73A6D29CCE08}" sibTransId="{BE7E527D-6458-43CB-B06E-C89C9DC065A3}"/>
    <dgm:cxn modelId="{3CBCFEAE-4067-4479-A619-87A1CBBA7A1A}" type="presOf" srcId="{B75E90B6-7AB6-4A75-89B8-63549C0D9D6D}" destId="{5A021E2B-3BBB-4F6D-8B02-11821E70944C}" srcOrd="0" destOrd="0" presId="urn:microsoft.com/office/officeart/2005/8/layout/matrix3"/>
    <dgm:cxn modelId="{AB20F7DB-1C08-4FE2-BDF2-B551BB5CDB87}" type="presOf" srcId="{BD54B9AF-714E-4D85-9644-32E015671EE2}" destId="{815C9BC1-8690-41E7-9BC9-04897DE9A854}" srcOrd="0" destOrd="0" presId="urn:microsoft.com/office/officeart/2005/8/layout/matrix3"/>
    <dgm:cxn modelId="{EBFABFDC-AB83-4A2A-8AB7-6719BC360AE6}" type="presOf" srcId="{0DA6A480-AAA8-4B6F-B6CA-32378A19748F}" destId="{3199C81D-802B-49C7-88E1-CB192D555809}" srcOrd="0" destOrd="0" presId="urn:microsoft.com/office/officeart/2005/8/layout/matrix3"/>
    <dgm:cxn modelId="{7220C9ED-79BA-4368-BBDB-A35F74BDF59F}" srcId="{26F820D4-6CA0-4019-A0B7-D4EC4942444F}" destId="{1E52DD15-B165-441E-A762-C3EC6087A2C3}" srcOrd="3" destOrd="0" parTransId="{4AD9D37C-CE59-4D26-9F48-6FDB75A699D4}" sibTransId="{CDD74213-FC9B-43DE-99E6-BDEB7D3A606E}"/>
    <dgm:cxn modelId="{99C12CFD-2F36-4F44-824E-6A320076CE85}" srcId="{26F820D4-6CA0-4019-A0B7-D4EC4942444F}" destId="{B75E90B6-7AB6-4A75-89B8-63549C0D9D6D}" srcOrd="0" destOrd="0" parTransId="{828BE6E4-8E0A-439C-9D99-3EE15E3DC597}" sibTransId="{867D1AC3-E762-4A8F-B385-650D590B0C43}"/>
    <dgm:cxn modelId="{FE5D7B71-B596-4C34-BDBB-31422C260EE4}" type="presParOf" srcId="{72FD68AC-8AA2-49D0-8FE8-E12797D6FAAF}" destId="{6FF0A5B9-7939-4133-A6DC-839D3E361F92}" srcOrd="0" destOrd="0" presId="urn:microsoft.com/office/officeart/2005/8/layout/matrix3"/>
    <dgm:cxn modelId="{08BE2B96-860E-4201-A891-F9BA5C9A3777}" type="presParOf" srcId="{72FD68AC-8AA2-49D0-8FE8-E12797D6FAAF}" destId="{5A021E2B-3BBB-4F6D-8B02-11821E70944C}" srcOrd="1" destOrd="0" presId="urn:microsoft.com/office/officeart/2005/8/layout/matrix3"/>
    <dgm:cxn modelId="{CC0D1653-5AF3-4C15-99F0-A9764C199AFC}" type="presParOf" srcId="{72FD68AC-8AA2-49D0-8FE8-E12797D6FAAF}" destId="{815C9BC1-8690-41E7-9BC9-04897DE9A854}" srcOrd="2" destOrd="0" presId="urn:microsoft.com/office/officeart/2005/8/layout/matrix3"/>
    <dgm:cxn modelId="{41062A2E-E4C7-412E-976B-F62E5AFFCAFA}" type="presParOf" srcId="{72FD68AC-8AA2-49D0-8FE8-E12797D6FAAF}" destId="{3199C81D-802B-49C7-88E1-CB192D555809}" srcOrd="3" destOrd="0" presId="urn:microsoft.com/office/officeart/2005/8/layout/matrix3"/>
    <dgm:cxn modelId="{9E30D70B-2355-4EE8-91D4-9128DD796B72}" type="presParOf" srcId="{72FD68AC-8AA2-49D0-8FE8-E12797D6FAAF}" destId="{13B641BF-9AA8-4FF3-B3BD-70BF06CEF67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952A8-040D-46DC-A042-FD91D6D171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D70E1CF-A5D3-4116-9B75-2168975EE369}">
      <dgm:prSet phldrT="[Text]" custT="1"/>
      <dgm:spPr/>
      <dgm:t>
        <a:bodyPr/>
        <a:lstStyle/>
        <a:p>
          <a:r>
            <a:rPr lang="en-IN" sz="2000" b="1" dirty="0">
              <a:solidFill>
                <a:schemeClr val="bg1"/>
              </a:solidFill>
              <a:latin typeface="Book Antiqua" panose="02040602050305030304" pitchFamily="18" charset="0"/>
            </a:rPr>
            <a:t>Risk Based IA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3898F74F-A016-4237-A674-87781AB46EE5}" type="parTrans" cxnId="{39AA32F8-D137-4126-B11A-02E514DBF48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8392E4DA-A0AD-4696-BB6F-13A6243D876E}" type="sibTrans" cxnId="{39AA32F8-D137-4126-B11A-02E514DBF48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387AE557-A563-45C6-B6C0-5BA6BB2D4FB9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solidFill>
                <a:schemeClr val="tx1"/>
              </a:solidFill>
              <a:latin typeface="Book Antiqua" panose="02040602050305030304" pitchFamily="18" charset="0"/>
              <a:cs typeface="Avenir Book" panose="020B0503020203020204" pitchFamily="34" charset="-78"/>
            </a:rPr>
            <a:t>Perform Risk based Internal Audits across sectors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546CBB1A-AD1F-4718-AB26-26AC86444661}" type="parTrans" cxnId="{22822CB5-F639-4E03-8783-DF124F7899A7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CB1F95CC-E9FD-44F2-96AA-62B0903592A9}" type="sibTrans" cxnId="{22822CB5-F639-4E03-8783-DF124F7899A7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6C92BDFD-54D7-4B30-AC61-A96D31298245}">
      <dgm:prSet phldrT="[Text]" custT="1"/>
      <dgm:spPr/>
      <dgm:t>
        <a:bodyPr/>
        <a:lstStyle/>
        <a:p>
          <a:r>
            <a:rPr lang="en-IN" sz="2000" b="1" dirty="0">
              <a:solidFill>
                <a:schemeClr val="bg1"/>
              </a:solidFill>
              <a:latin typeface="Book Antiqua" panose="02040602050305030304" pitchFamily="18" charset="0"/>
            </a:rPr>
            <a:t>ERM/ RCM Framework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2637887F-049C-4E73-A1C5-B0164989DA3D}" type="parTrans" cxnId="{8082D33F-6192-45C0-81B8-8C78C445C5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CBEC82CE-D829-4EC6-8CF1-5A9AFE3DF668}" type="sibTrans" cxnId="{8082D33F-6192-45C0-81B8-8C78C445C5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419CF693-BF20-473E-A6A7-78282F7CBC6F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Identifying the risks and create the ERM/ RCM framework, </a:t>
          </a:r>
          <a:r>
            <a:rPr lang="en-GB" sz="1400" dirty="0">
              <a:latin typeface="Book Antiqua" panose="02040602050305030304" pitchFamily="18" charset="0"/>
              <a:cs typeface="Avenir Book" panose="020B0503020203020204" pitchFamily="34" charset="-78"/>
            </a:rPr>
            <a:t>connecting the strategic Business Plan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B2561DFE-D413-437B-8736-7DFE22112FF4}" type="parTrans" cxnId="{EDCA51D6-4353-4787-9AA9-4DBAB3A09C1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8A168E54-F08D-484F-B0EB-FAD24A290F3E}" type="sibTrans" cxnId="{EDCA51D6-4353-4787-9AA9-4DBAB3A09C1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F3F5EF81-BE23-41C1-9A38-98333B7EB5DC}">
      <dgm:prSet phldrT="[Text]" custT="1"/>
      <dgm:spPr/>
      <dgm:t>
        <a:bodyPr/>
        <a:lstStyle/>
        <a:p>
          <a:r>
            <a:rPr lang="en-IN" sz="2000" b="1" dirty="0">
              <a:solidFill>
                <a:schemeClr val="bg1"/>
              </a:solidFill>
              <a:latin typeface="Book Antiqua" panose="02040602050305030304" pitchFamily="18" charset="0"/>
            </a:rPr>
            <a:t>ICFR Control Testing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0B9FFD67-4FEE-4C37-9FED-12CB845C260E}" type="parTrans" cxnId="{FD4C8E08-8BF8-4AE3-9EE6-4B10D46F4363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D5778B01-B275-4481-ACEC-FD1A1645827C}" type="sibTrans" cxnId="{FD4C8E08-8BF8-4AE3-9EE6-4B10D46F4363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AB4029A6-4B24-4F5E-A5A2-AD609C5F7243}">
      <dgm:prSet phldrT="[Text]" custT="1"/>
      <dgm:spPr/>
      <dgm:t>
        <a:bodyPr/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Design &amp; implementation of Internal Financial Controls (IFC) </a:t>
          </a:r>
          <a:endParaRPr lang="en-IN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ook Antiqua" panose="02040602050305030304" pitchFamily="18" charset="0"/>
            <a:ea typeface="+mn-ea"/>
            <a:cs typeface="Avenir Book" panose="020B0503020203020204" pitchFamily="34" charset="-78"/>
          </a:endParaRPr>
        </a:p>
      </dgm:t>
    </dgm:pt>
    <dgm:pt modelId="{EAE6FB0B-5D5F-44A2-9809-55F34D5CD7EE}" type="parTrans" cxnId="{6083E4B1-B57D-4512-AF36-45F65ADDA890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6C01E023-A1A5-43C4-B107-881887A7DA65}" type="sibTrans" cxnId="{6083E4B1-B57D-4512-AF36-45F65ADDA890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2B34CF4F-6975-459A-94D6-D27A8373B624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solidFill>
                <a:schemeClr val="tx1"/>
              </a:solidFill>
              <a:latin typeface="Book Antiqua" panose="02040602050305030304" pitchFamily="18" charset="0"/>
              <a:cs typeface="Avenir Book" panose="020B0503020203020204" pitchFamily="34" charset="-78"/>
            </a:rPr>
            <a:t>Execute multi year Internal Audit Plans for entities basis Risk framework</a:t>
          </a:r>
        </a:p>
      </dgm:t>
    </dgm:pt>
    <dgm:pt modelId="{E8EE7660-BED9-47C4-8378-FF38466FDBB1}" type="parTrans" cxnId="{B317B49A-23E4-4C44-8C5D-1869C7183198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F0E90DFD-B7A2-413D-BD0C-39129603666A}" type="sibTrans" cxnId="{B317B49A-23E4-4C44-8C5D-1869C7183198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CBC4EB0F-0BEC-4421-967B-1FB55EE561D6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GB" sz="1400" dirty="0">
              <a:latin typeface="Book Antiqua" panose="02040602050305030304" pitchFamily="18" charset="0"/>
              <a:cs typeface="Avenir Book" panose="020B0503020203020204" pitchFamily="34" charset="-78"/>
            </a:rPr>
            <a:t>Develop a  Risk Dashboard for periodic reporting</a:t>
          </a: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 </a:t>
          </a:r>
        </a:p>
      </dgm:t>
    </dgm:pt>
    <dgm:pt modelId="{B64076C5-5550-4A42-93C0-5DC323C66F73}" type="parTrans" cxnId="{D7EF031C-32C2-4AE4-8EA0-8E37405147F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68454C9C-A6AB-4BE3-8543-875E75F3C5D1}" type="sibTrans" cxnId="{D7EF031C-32C2-4AE4-8EA0-8E37405147F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F8C27A1F-1D2E-454B-BE57-80B21CBAC851}">
      <dgm:prSet custT="1"/>
      <dgm:spPr/>
      <dgm:t>
        <a:bodyPr/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Testing effectiveness of ICFR</a:t>
          </a:r>
        </a:p>
      </dgm:t>
    </dgm:pt>
    <dgm:pt modelId="{D8B7D35C-EA57-476A-B560-1D6CA11A467F}" type="parTrans" cxnId="{C037E037-58B2-48CD-8746-FE45F724B65C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66B60D0E-2007-40B7-BE28-470783AAE177}" type="sibTrans" cxnId="{C037E037-58B2-48CD-8746-FE45F724B65C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B887ED44-6D59-464A-8D6E-1D659C79FAD8}">
      <dgm:prSet custT="1"/>
      <dgm:spPr/>
      <dgm:t>
        <a:bodyPr/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Preparing Risk Registers</a:t>
          </a:r>
        </a:p>
      </dgm:t>
    </dgm:pt>
    <dgm:pt modelId="{37EAC394-AEBA-479E-B081-14778865EF0F}" type="parTrans" cxnId="{514963F1-60C6-4054-9A24-B8CC0497FAB2}">
      <dgm:prSet/>
      <dgm:spPr/>
      <dgm:t>
        <a:bodyPr/>
        <a:lstStyle/>
        <a:p>
          <a:endParaRPr lang="en-IN"/>
        </a:p>
      </dgm:t>
    </dgm:pt>
    <dgm:pt modelId="{6C354F5C-EAB4-4FB7-8CFD-094140F9122E}" type="sibTrans" cxnId="{514963F1-60C6-4054-9A24-B8CC0497FAB2}">
      <dgm:prSet/>
      <dgm:spPr/>
      <dgm:t>
        <a:bodyPr/>
        <a:lstStyle/>
        <a:p>
          <a:endParaRPr lang="en-IN"/>
        </a:p>
      </dgm:t>
    </dgm:pt>
    <dgm:pt modelId="{AF9C49F3-4161-445D-BC06-93467F9BB26B}">
      <dgm:prSet custT="1"/>
      <dgm:spPr/>
      <dgm:t>
        <a:bodyPr/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Preparing Risk Control Matrix – identifying risks and associated controls</a:t>
          </a:r>
        </a:p>
      </dgm:t>
    </dgm:pt>
    <dgm:pt modelId="{F38EF6E3-C34F-4FB9-A70B-9DA2E07DCD60}" type="parTrans" cxnId="{592A1BB2-C0EA-449A-836A-B26F2D245F2B}">
      <dgm:prSet/>
      <dgm:spPr/>
      <dgm:t>
        <a:bodyPr/>
        <a:lstStyle/>
        <a:p>
          <a:endParaRPr lang="en-IN"/>
        </a:p>
      </dgm:t>
    </dgm:pt>
    <dgm:pt modelId="{A23921FC-EC50-4BE2-AC8F-580BAFD1F2FA}" type="sibTrans" cxnId="{592A1BB2-C0EA-449A-836A-B26F2D245F2B}">
      <dgm:prSet/>
      <dgm:spPr/>
      <dgm:t>
        <a:bodyPr/>
        <a:lstStyle/>
        <a:p>
          <a:endParaRPr lang="en-IN"/>
        </a:p>
      </dgm:t>
    </dgm:pt>
    <dgm:pt modelId="{FB2F0B53-FCCE-4F79-90E7-B44F3FBF0B20}" type="pres">
      <dgm:prSet presAssocID="{CFF952A8-040D-46DC-A042-FD91D6D171D8}" presName="Name0" presStyleCnt="0">
        <dgm:presLayoutVars>
          <dgm:dir/>
          <dgm:animLvl val="lvl"/>
          <dgm:resizeHandles val="exact"/>
        </dgm:presLayoutVars>
      </dgm:prSet>
      <dgm:spPr/>
    </dgm:pt>
    <dgm:pt modelId="{22B3C313-59B1-4427-830A-A83AC602B9A4}" type="pres">
      <dgm:prSet presAssocID="{0D70E1CF-A5D3-4116-9B75-2168975EE369}" presName="linNode" presStyleCnt="0"/>
      <dgm:spPr/>
    </dgm:pt>
    <dgm:pt modelId="{5BA9F6EF-4974-478F-8C9C-21C71319AE39}" type="pres">
      <dgm:prSet presAssocID="{0D70E1CF-A5D3-4116-9B75-2168975EE3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CF7DD16-6119-46DA-9708-2B2AF61C2B8E}" type="pres">
      <dgm:prSet presAssocID="{0D70E1CF-A5D3-4116-9B75-2168975EE369}" presName="descendantText" presStyleLbl="alignAccFollowNode1" presStyleIdx="0" presStyleCnt="3">
        <dgm:presLayoutVars>
          <dgm:bulletEnabled val="1"/>
        </dgm:presLayoutVars>
      </dgm:prSet>
      <dgm:spPr/>
    </dgm:pt>
    <dgm:pt modelId="{7738A941-5937-432E-ABD6-93A0C09E94C9}" type="pres">
      <dgm:prSet presAssocID="{8392E4DA-A0AD-4696-BB6F-13A6243D876E}" presName="sp" presStyleCnt="0"/>
      <dgm:spPr/>
    </dgm:pt>
    <dgm:pt modelId="{1881155C-E618-4C0E-9024-40800E85FB81}" type="pres">
      <dgm:prSet presAssocID="{6C92BDFD-54D7-4B30-AC61-A96D31298245}" presName="linNode" presStyleCnt="0"/>
      <dgm:spPr/>
    </dgm:pt>
    <dgm:pt modelId="{414E491A-5087-460F-BA53-E81CC5BDAC88}" type="pres">
      <dgm:prSet presAssocID="{6C92BDFD-54D7-4B30-AC61-A96D3129824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99D866B-F2AF-4C5F-8050-0A583FC7E2F2}" type="pres">
      <dgm:prSet presAssocID="{6C92BDFD-54D7-4B30-AC61-A96D31298245}" presName="descendantText" presStyleLbl="alignAccFollowNode1" presStyleIdx="1" presStyleCnt="3">
        <dgm:presLayoutVars>
          <dgm:bulletEnabled val="1"/>
        </dgm:presLayoutVars>
      </dgm:prSet>
      <dgm:spPr/>
    </dgm:pt>
    <dgm:pt modelId="{E9240918-5BF9-443B-9823-6E1382D25416}" type="pres">
      <dgm:prSet presAssocID="{CBEC82CE-D829-4EC6-8CF1-5A9AFE3DF668}" presName="sp" presStyleCnt="0"/>
      <dgm:spPr/>
    </dgm:pt>
    <dgm:pt modelId="{FBBF9887-2F4F-4B67-8DBA-010AF0AA7BB1}" type="pres">
      <dgm:prSet presAssocID="{F3F5EF81-BE23-41C1-9A38-98333B7EB5DC}" presName="linNode" presStyleCnt="0"/>
      <dgm:spPr/>
    </dgm:pt>
    <dgm:pt modelId="{184E4A9F-88B8-4A8A-B731-53F3872D7647}" type="pres">
      <dgm:prSet presAssocID="{F3F5EF81-BE23-41C1-9A38-98333B7EB5D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7C8C504-CC8F-4771-B3E7-2047E4631176}" type="pres">
      <dgm:prSet presAssocID="{F3F5EF81-BE23-41C1-9A38-98333B7EB5D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D4C8E08-8BF8-4AE3-9EE6-4B10D46F4363}" srcId="{CFF952A8-040D-46DC-A042-FD91D6D171D8}" destId="{F3F5EF81-BE23-41C1-9A38-98333B7EB5DC}" srcOrd="2" destOrd="0" parTransId="{0B9FFD67-4FEE-4C37-9FED-12CB845C260E}" sibTransId="{D5778B01-B275-4481-ACEC-FD1A1645827C}"/>
    <dgm:cxn modelId="{D7EF031C-32C2-4AE4-8EA0-8E37405147F1}" srcId="{6C92BDFD-54D7-4B30-AC61-A96D31298245}" destId="{CBC4EB0F-0BEC-4421-967B-1FB55EE561D6}" srcOrd="1" destOrd="0" parTransId="{B64076C5-5550-4A42-93C0-5DC323C66F73}" sibTransId="{68454C9C-A6AB-4BE3-8543-875E75F3C5D1}"/>
    <dgm:cxn modelId="{3666B01D-27B2-4DD8-9B3B-C3415BFA68E0}" type="presOf" srcId="{2B34CF4F-6975-459A-94D6-D27A8373B624}" destId="{FCF7DD16-6119-46DA-9708-2B2AF61C2B8E}" srcOrd="0" destOrd="1" presId="urn:microsoft.com/office/officeart/2005/8/layout/vList5"/>
    <dgm:cxn modelId="{815FD922-5709-4360-AC8F-FC631CFE98F9}" type="presOf" srcId="{F3F5EF81-BE23-41C1-9A38-98333B7EB5DC}" destId="{184E4A9F-88B8-4A8A-B731-53F3872D7647}" srcOrd="0" destOrd="0" presId="urn:microsoft.com/office/officeart/2005/8/layout/vList5"/>
    <dgm:cxn modelId="{C037E037-58B2-48CD-8746-FE45F724B65C}" srcId="{F3F5EF81-BE23-41C1-9A38-98333B7EB5DC}" destId="{F8C27A1F-1D2E-454B-BE57-80B21CBAC851}" srcOrd="1" destOrd="0" parTransId="{D8B7D35C-EA57-476A-B560-1D6CA11A467F}" sibTransId="{66B60D0E-2007-40B7-BE28-470783AAE177}"/>
    <dgm:cxn modelId="{8082D33F-6192-45C0-81B8-8C78C445C5B5}" srcId="{CFF952A8-040D-46DC-A042-FD91D6D171D8}" destId="{6C92BDFD-54D7-4B30-AC61-A96D31298245}" srcOrd="1" destOrd="0" parTransId="{2637887F-049C-4E73-A1C5-B0164989DA3D}" sibTransId="{CBEC82CE-D829-4EC6-8CF1-5A9AFE3DF668}"/>
    <dgm:cxn modelId="{36A8AC5D-A3B8-42DE-8608-833C30D3089A}" type="presOf" srcId="{CFF952A8-040D-46DC-A042-FD91D6D171D8}" destId="{FB2F0B53-FCCE-4F79-90E7-B44F3FBF0B20}" srcOrd="0" destOrd="0" presId="urn:microsoft.com/office/officeart/2005/8/layout/vList5"/>
    <dgm:cxn modelId="{D0EF8746-B586-4BCE-ABC0-F3D7EB9C1FF3}" type="presOf" srcId="{419CF693-BF20-473E-A6A7-78282F7CBC6F}" destId="{D99D866B-F2AF-4C5F-8050-0A583FC7E2F2}" srcOrd="0" destOrd="0" presId="urn:microsoft.com/office/officeart/2005/8/layout/vList5"/>
    <dgm:cxn modelId="{13F25C67-7BAC-4660-AF04-BF4F7BCD3739}" type="presOf" srcId="{F8C27A1F-1D2E-454B-BE57-80B21CBAC851}" destId="{57C8C504-CC8F-4771-B3E7-2047E4631176}" srcOrd="0" destOrd="1" presId="urn:microsoft.com/office/officeart/2005/8/layout/vList5"/>
    <dgm:cxn modelId="{ACC88C7D-4ABB-4B20-A62F-50141BCA229D}" type="presOf" srcId="{6C92BDFD-54D7-4B30-AC61-A96D31298245}" destId="{414E491A-5087-460F-BA53-E81CC5BDAC88}" srcOrd="0" destOrd="0" presId="urn:microsoft.com/office/officeart/2005/8/layout/vList5"/>
    <dgm:cxn modelId="{B317B49A-23E4-4C44-8C5D-1869C7183198}" srcId="{0D70E1CF-A5D3-4116-9B75-2168975EE369}" destId="{2B34CF4F-6975-459A-94D6-D27A8373B624}" srcOrd="1" destOrd="0" parTransId="{E8EE7660-BED9-47C4-8378-FF38466FDBB1}" sibTransId="{F0E90DFD-B7A2-413D-BD0C-39129603666A}"/>
    <dgm:cxn modelId="{9FC76DAC-0125-4CF3-A1F5-E409208CF7F2}" type="presOf" srcId="{AF9C49F3-4161-445D-BC06-93467F9BB26B}" destId="{57C8C504-CC8F-4771-B3E7-2047E4631176}" srcOrd="0" destOrd="3" presId="urn:microsoft.com/office/officeart/2005/8/layout/vList5"/>
    <dgm:cxn modelId="{6083E4B1-B57D-4512-AF36-45F65ADDA890}" srcId="{F3F5EF81-BE23-41C1-9A38-98333B7EB5DC}" destId="{AB4029A6-4B24-4F5E-A5A2-AD609C5F7243}" srcOrd="0" destOrd="0" parTransId="{EAE6FB0B-5D5F-44A2-9809-55F34D5CD7EE}" sibTransId="{6C01E023-A1A5-43C4-B107-881887A7DA65}"/>
    <dgm:cxn modelId="{592A1BB2-C0EA-449A-836A-B26F2D245F2B}" srcId="{F3F5EF81-BE23-41C1-9A38-98333B7EB5DC}" destId="{AF9C49F3-4161-445D-BC06-93467F9BB26B}" srcOrd="3" destOrd="0" parTransId="{F38EF6E3-C34F-4FB9-A70B-9DA2E07DCD60}" sibTransId="{A23921FC-EC50-4BE2-AC8F-580BAFD1F2FA}"/>
    <dgm:cxn modelId="{22822CB5-F639-4E03-8783-DF124F7899A7}" srcId="{0D70E1CF-A5D3-4116-9B75-2168975EE369}" destId="{387AE557-A563-45C6-B6C0-5BA6BB2D4FB9}" srcOrd="0" destOrd="0" parTransId="{546CBB1A-AD1F-4718-AB26-26AC86444661}" sibTransId="{CB1F95CC-E9FD-44F2-96AA-62B0903592A9}"/>
    <dgm:cxn modelId="{391E12C9-F2D9-43FA-8B6C-5C7FF1D85B67}" type="presOf" srcId="{387AE557-A563-45C6-B6C0-5BA6BB2D4FB9}" destId="{FCF7DD16-6119-46DA-9708-2B2AF61C2B8E}" srcOrd="0" destOrd="0" presId="urn:microsoft.com/office/officeart/2005/8/layout/vList5"/>
    <dgm:cxn modelId="{6EF26BCF-417A-4081-AF57-B670FB2481A2}" type="presOf" srcId="{B887ED44-6D59-464A-8D6E-1D659C79FAD8}" destId="{57C8C504-CC8F-4771-B3E7-2047E4631176}" srcOrd="0" destOrd="2" presId="urn:microsoft.com/office/officeart/2005/8/layout/vList5"/>
    <dgm:cxn modelId="{F203B9D2-ABB8-4180-B58A-ECE1D129270C}" type="presOf" srcId="{CBC4EB0F-0BEC-4421-967B-1FB55EE561D6}" destId="{D99D866B-F2AF-4C5F-8050-0A583FC7E2F2}" srcOrd="0" destOrd="1" presId="urn:microsoft.com/office/officeart/2005/8/layout/vList5"/>
    <dgm:cxn modelId="{EDCA51D6-4353-4787-9AA9-4DBAB3A09C11}" srcId="{6C92BDFD-54D7-4B30-AC61-A96D31298245}" destId="{419CF693-BF20-473E-A6A7-78282F7CBC6F}" srcOrd="0" destOrd="0" parTransId="{B2561DFE-D413-437B-8736-7DFE22112FF4}" sibTransId="{8A168E54-F08D-484F-B0EB-FAD24A290F3E}"/>
    <dgm:cxn modelId="{C06B98E4-A52E-4960-A228-D1E0BD454DA0}" type="presOf" srcId="{AB4029A6-4B24-4F5E-A5A2-AD609C5F7243}" destId="{57C8C504-CC8F-4771-B3E7-2047E4631176}" srcOrd="0" destOrd="0" presId="urn:microsoft.com/office/officeart/2005/8/layout/vList5"/>
    <dgm:cxn modelId="{514963F1-60C6-4054-9A24-B8CC0497FAB2}" srcId="{F3F5EF81-BE23-41C1-9A38-98333B7EB5DC}" destId="{B887ED44-6D59-464A-8D6E-1D659C79FAD8}" srcOrd="2" destOrd="0" parTransId="{37EAC394-AEBA-479E-B081-14778865EF0F}" sibTransId="{6C354F5C-EAB4-4FB7-8CFD-094140F9122E}"/>
    <dgm:cxn modelId="{39AA32F8-D137-4126-B11A-02E514DBF485}" srcId="{CFF952A8-040D-46DC-A042-FD91D6D171D8}" destId="{0D70E1CF-A5D3-4116-9B75-2168975EE369}" srcOrd="0" destOrd="0" parTransId="{3898F74F-A016-4237-A674-87781AB46EE5}" sibTransId="{8392E4DA-A0AD-4696-BB6F-13A6243D876E}"/>
    <dgm:cxn modelId="{2F20FFFF-0EEA-43A8-B9BF-D5B16CAF176C}" type="presOf" srcId="{0D70E1CF-A5D3-4116-9B75-2168975EE369}" destId="{5BA9F6EF-4974-478F-8C9C-21C71319AE39}" srcOrd="0" destOrd="0" presId="urn:microsoft.com/office/officeart/2005/8/layout/vList5"/>
    <dgm:cxn modelId="{5769A38E-FE8F-4551-8E40-3F54C6C38941}" type="presParOf" srcId="{FB2F0B53-FCCE-4F79-90E7-B44F3FBF0B20}" destId="{22B3C313-59B1-4427-830A-A83AC602B9A4}" srcOrd="0" destOrd="0" presId="urn:microsoft.com/office/officeart/2005/8/layout/vList5"/>
    <dgm:cxn modelId="{DB7D4AD5-C479-4B3D-95B8-092D5195B899}" type="presParOf" srcId="{22B3C313-59B1-4427-830A-A83AC602B9A4}" destId="{5BA9F6EF-4974-478F-8C9C-21C71319AE39}" srcOrd="0" destOrd="0" presId="urn:microsoft.com/office/officeart/2005/8/layout/vList5"/>
    <dgm:cxn modelId="{721CA9FE-AB56-497C-A8C9-5BEF4E83DE27}" type="presParOf" srcId="{22B3C313-59B1-4427-830A-A83AC602B9A4}" destId="{FCF7DD16-6119-46DA-9708-2B2AF61C2B8E}" srcOrd="1" destOrd="0" presId="urn:microsoft.com/office/officeart/2005/8/layout/vList5"/>
    <dgm:cxn modelId="{E90FDC36-8D3C-412F-8A8B-C75FCA16F3BE}" type="presParOf" srcId="{FB2F0B53-FCCE-4F79-90E7-B44F3FBF0B20}" destId="{7738A941-5937-432E-ABD6-93A0C09E94C9}" srcOrd="1" destOrd="0" presId="urn:microsoft.com/office/officeart/2005/8/layout/vList5"/>
    <dgm:cxn modelId="{3E7901AB-DACC-4AAB-9665-EAA40FD60246}" type="presParOf" srcId="{FB2F0B53-FCCE-4F79-90E7-B44F3FBF0B20}" destId="{1881155C-E618-4C0E-9024-40800E85FB81}" srcOrd="2" destOrd="0" presId="urn:microsoft.com/office/officeart/2005/8/layout/vList5"/>
    <dgm:cxn modelId="{7B8854D0-4F89-44DC-A759-1FE49A437DA3}" type="presParOf" srcId="{1881155C-E618-4C0E-9024-40800E85FB81}" destId="{414E491A-5087-460F-BA53-E81CC5BDAC88}" srcOrd="0" destOrd="0" presId="urn:microsoft.com/office/officeart/2005/8/layout/vList5"/>
    <dgm:cxn modelId="{20EB6509-F437-4C79-A314-D09DAFA3BE2E}" type="presParOf" srcId="{1881155C-E618-4C0E-9024-40800E85FB81}" destId="{D99D866B-F2AF-4C5F-8050-0A583FC7E2F2}" srcOrd="1" destOrd="0" presId="urn:microsoft.com/office/officeart/2005/8/layout/vList5"/>
    <dgm:cxn modelId="{4A374D37-75A5-4696-8F20-D135AE6535B2}" type="presParOf" srcId="{FB2F0B53-FCCE-4F79-90E7-B44F3FBF0B20}" destId="{E9240918-5BF9-443B-9823-6E1382D25416}" srcOrd="3" destOrd="0" presId="urn:microsoft.com/office/officeart/2005/8/layout/vList5"/>
    <dgm:cxn modelId="{ECE7BB7E-00DE-4BCD-AD10-442055666F34}" type="presParOf" srcId="{FB2F0B53-FCCE-4F79-90E7-B44F3FBF0B20}" destId="{FBBF9887-2F4F-4B67-8DBA-010AF0AA7BB1}" srcOrd="4" destOrd="0" presId="urn:microsoft.com/office/officeart/2005/8/layout/vList5"/>
    <dgm:cxn modelId="{5992013A-A4BA-4E65-BBAF-C46612686589}" type="presParOf" srcId="{FBBF9887-2F4F-4B67-8DBA-010AF0AA7BB1}" destId="{184E4A9F-88B8-4A8A-B731-53F3872D7647}" srcOrd="0" destOrd="0" presId="urn:microsoft.com/office/officeart/2005/8/layout/vList5"/>
    <dgm:cxn modelId="{ABF71B8A-BA40-45E7-BBDC-AD0C55D4F2A5}" type="presParOf" srcId="{FBBF9887-2F4F-4B67-8DBA-010AF0AA7BB1}" destId="{57C8C504-CC8F-4771-B3E7-2047E46311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952A8-040D-46DC-A042-FD91D6D171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D70E1CF-A5D3-4116-9B75-2168975EE369}">
      <dgm:prSet phldrT="[Text]" custT="1"/>
      <dgm:spPr/>
      <dgm:t>
        <a:bodyPr/>
        <a:lstStyle/>
        <a:p>
          <a:r>
            <a:rPr lang="en-IN" sz="2000" b="1" dirty="0">
              <a:solidFill>
                <a:schemeClr val="bg1"/>
              </a:solidFill>
              <a:latin typeface="Book Antiqua" panose="02040602050305030304" pitchFamily="18" charset="0"/>
            </a:rPr>
            <a:t>Process Re-engineering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3898F74F-A016-4237-A674-87781AB46EE5}" type="parTrans" cxnId="{39AA32F8-D137-4126-B11A-02E514DBF48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8392E4DA-A0AD-4696-BB6F-13A6243D876E}" type="sibTrans" cxnId="{39AA32F8-D137-4126-B11A-02E514DBF48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6C92BDFD-54D7-4B30-AC61-A96D31298245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Book Antiqua" panose="02040602050305030304" pitchFamily="18" charset="0"/>
            </a:rPr>
            <a:t>Data Analytics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2637887F-049C-4E73-A1C5-B0164989DA3D}" type="parTrans" cxnId="{8082D33F-6192-45C0-81B8-8C78C445C5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CBEC82CE-D829-4EC6-8CF1-5A9AFE3DF668}" type="sibTrans" cxnId="{8082D33F-6192-45C0-81B8-8C78C445C5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419CF693-BF20-473E-A6A7-78282F7CBC6F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Help in developing macros / designing and implementation of data analytic capabilities / data trending</a:t>
          </a:r>
          <a:endParaRPr lang="en-IN" sz="1400" kern="1200" dirty="0">
            <a:solidFill>
              <a:prstClr val="black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B2561DFE-D413-437B-8736-7DFE22112FF4}" type="parTrans" cxnId="{EDCA51D6-4353-4787-9AA9-4DBAB3A09C1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8A168E54-F08D-484F-B0EB-FAD24A290F3E}" type="sibTrans" cxnId="{EDCA51D6-4353-4787-9AA9-4DBAB3A09C1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45963FDE-8C6E-4F27-A33E-AFCB99941C3C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Develop Scripts for identifying Red Flags in areas like Procure to Pay, Order to Cash, Hire-to-Retire</a:t>
          </a:r>
        </a:p>
      </dgm:t>
    </dgm:pt>
    <dgm:pt modelId="{BCB97FF9-3E16-4BA8-9227-861F4AC606F2}" type="parTrans" cxnId="{7E8E2A5A-353A-4B3C-90D1-E1CDDFAB8093}">
      <dgm:prSet/>
      <dgm:spPr/>
      <dgm:t>
        <a:bodyPr/>
        <a:lstStyle/>
        <a:p>
          <a:endParaRPr lang="en-IN"/>
        </a:p>
      </dgm:t>
    </dgm:pt>
    <dgm:pt modelId="{1A4C4E7D-E4C3-4B96-914E-A6B66413B1E2}" type="sibTrans" cxnId="{7E8E2A5A-353A-4B3C-90D1-E1CDDFAB8093}">
      <dgm:prSet/>
      <dgm:spPr/>
      <dgm:t>
        <a:bodyPr/>
        <a:lstStyle/>
        <a:p>
          <a:endParaRPr lang="en-IN"/>
        </a:p>
      </dgm:t>
    </dgm:pt>
    <dgm:pt modelId="{65E7F1DA-30E4-4B61-AE37-EC113C3C38DE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Identify red flags in Account Opening, Vendor Onboarding, Duplicate Vendor Payments, Benami Transactions</a:t>
          </a:r>
        </a:p>
      </dgm:t>
    </dgm:pt>
    <dgm:pt modelId="{7DE6FF38-7B81-4A52-8943-F3367CEB9DE0}" type="parTrans" cxnId="{D8C4B6BB-5300-4BD4-AE92-DD744417386B}">
      <dgm:prSet/>
      <dgm:spPr/>
      <dgm:t>
        <a:bodyPr/>
        <a:lstStyle/>
        <a:p>
          <a:endParaRPr lang="en-IN"/>
        </a:p>
      </dgm:t>
    </dgm:pt>
    <dgm:pt modelId="{BC71DFDA-6CAB-4F17-AEAD-859E39BD535E}" type="sibTrans" cxnId="{D8C4B6BB-5300-4BD4-AE92-DD744417386B}">
      <dgm:prSet/>
      <dgm:spPr/>
      <dgm:t>
        <a:bodyPr/>
        <a:lstStyle/>
        <a:p>
          <a:endParaRPr lang="en-IN"/>
        </a:p>
      </dgm:t>
    </dgm:pt>
    <dgm:pt modelId="{8D3E245F-A1EA-47E6-B53F-A4FCC6842BEB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Use of IDEA, Advance Excel, Power BI tools</a:t>
          </a:r>
        </a:p>
      </dgm:t>
    </dgm:pt>
    <dgm:pt modelId="{92DDE6E7-8176-408D-8E5F-D3EA42D48836}" type="parTrans" cxnId="{514419FE-E974-4496-B5CC-A13C92A84B18}">
      <dgm:prSet/>
      <dgm:spPr/>
      <dgm:t>
        <a:bodyPr/>
        <a:lstStyle/>
        <a:p>
          <a:endParaRPr lang="en-IN"/>
        </a:p>
      </dgm:t>
    </dgm:pt>
    <dgm:pt modelId="{E2D4FF64-5DE9-43E0-A47E-4A3A8F72C176}" type="sibTrans" cxnId="{514419FE-E974-4496-B5CC-A13C92A84B18}">
      <dgm:prSet/>
      <dgm:spPr/>
      <dgm:t>
        <a:bodyPr/>
        <a:lstStyle/>
        <a:p>
          <a:endParaRPr lang="en-IN"/>
        </a:p>
      </dgm:t>
    </dgm:pt>
    <dgm:pt modelId="{2030E350-2B3D-4B42-91FA-D05B0522E28B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End-to-end Process Audits of functions/ departments</a:t>
          </a:r>
          <a:endParaRPr lang="en-IN" sz="1400" dirty="0">
            <a:solidFill>
              <a:prstClr val="black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5030BE3F-B115-40D0-A719-7B44FCD1D1C7}" type="parTrans" cxnId="{F2B8B39C-73AA-4FD8-8950-8A7687821DD2}">
      <dgm:prSet/>
      <dgm:spPr/>
      <dgm:t>
        <a:bodyPr/>
        <a:lstStyle/>
        <a:p>
          <a:endParaRPr lang="en-IN"/>
        </a:p>
      </dgm:t>
    </dgm:pt>
    <dgm:pt modelId="{3AC70756-8BB9-4309-8F47-AD927305E84B}" type="sibTrans" cxnId="{F2B8B39C-73AA-4FD8-8950-8A7687821DD2}">
      <dgm:prSet/>
      <dgm:spPr/>
      <dgm:t>
        <a:bodyPr/>
        <a:lstStyle/>
        <a:p>
          <a:endParaRPr lang="en-IN"/>
        </a:p>
      </dgm:t>
    </dgm:pt>
    <dgm:pt modelId="{03A3E236-B14C-4629-ABDA-AD3BAAEDA795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spc="20" dirty="0">
              <a:latin typeface="Book Antiqua" panose="02040602050305030304" pitchFamily="18" charset="0"/>
              <a:cs typeface="Cambria"/>
            </a:rPr>
            <a:t>Profitability</a:t>
          </a:r>
          <a:r>
            <a:rPr lang="en-US" sz="1400" spc="30" dirty="0">
              <a:latin typeface="Book Antiqua" panose="02040602050305030304" pitchFamily="18" charset="0"/>
              <a:cs typeface="Cambria"/>
            </a:rPr>
            <a:t> review</a:t>
          </a:r>
          <a:r>
            <a:rPr lang="en-US" sz="1400" spc="50" dirty="0">
              <a:latin typeface="Book Antiqua" panose="02040602050305030304" pitchFamily="18" charset="0"/>
              <a:cs typeface="Cambria"/>
            </a:rPr>
            <a:t> </a:t>
          </a:r>
          <a:r>
            <a:rPr lang="en-US" sz="1400" spc="55" dirty="0">
              <a:latin typeface="Book Antiqua" panose="02040602050305030304" pitchFamily="18" charset="0"/>
              <a:cs typeface="Cambria"/>
            </a:rPr>
            <a:t>and</a:t>
          </a:r>
          <a:r>
            <a:rPr lang="en-US" sz="1400" spc="60" dirty="0">
              <a:latin typeface="Book Antiqua" panose="02040602050305030304" pitchFamily="18" charset="0"/>
              <a:cs typeface="Cambria"/>
            </a:rPr>
            <a:t> cost </a:t>
          </a:r>
          <a:r>
            <a:rPr lang="en-US" sz="1400" spc="30" dirty="0">
              <a:latin typeface="Book Antiqua" panose="02040602050305030304" pitchFamily="18" charset="0"/>
              <a:cs typeface="Cambria"/>
            </a:rPr>
            <a:t>optimization</a:t>
          </a:r>
          <a:r>
            <a:rPr lang="en-US" sz="1400" spc="55" dirty="0">
              <a:latin typeface="Book Antiqua" panose="02040602050305030304" pitchFamily="18" charset="0"/>
              <a:cs typeface="Cambria"/>
            </a:rPr>
            <a:t> </a:t>
          </a:r>
          <a:r>
            <a:rPr lang="en-US" sz="1400" spc="20" dirty="0">
              <a:latin typeface="Book Antiqua" panose="02040602050305030304" pitchFamily="18" charset="0"/>
              <a:cs typeface="Cambria"/>
            </a:rPr>
            <a:t>studies</a:t>
          </a:r>
          <a:endParaRPr lang="en-IN" sz="1400" dirty="0">
            <a:solidFill>
              <a:prstClr val="black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74A60551-147D-407D-8E0B-CDF4CF81E91F}" type="parTrans" cxnId="{AB6A801C-A3F7-40AE-9FEB-31311868A4BF}">
      <dgm:prSet/>
      <dgm:spPr/>
      <dgm:t>
        <a:bodyPr/>
        <a:lstStyle/>
        <a:p>
          <a:endParaRPr lang="en-IN"/>
        </a:p>
      </dgm:t>
    </dgm:pt>
    <dgm:pt modelId="{236DBC0F-1ACA-49F3-8DAF-C7CEA6731139}" type="sibTrans" cxnId="{AB6A801C-A3F7-40AE-9FEB-31311868A4BF}">
      <dgm:prSet/>
      <dgm:spPr/>
      <dgm:t>
        <a:bodyPr/>
        <a:lstStyle/>
        <a:p>
          <a:endParaRPr lang="en-IN"/>
        </a:p>
      </dgm:t>
    </dgm:pt>
    <dgm:pt modelId="{5954101F-29E8-46B1-9812-07E6D8AA9888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solidFill>
                <a:schemeClr val="tx1"/>
              </a:solidFill>
              <a:latin typeface="Book Antiqua" panose="02040602050305030304" pitchFamily="18" charset="0"/>
            </a:rPr>
            <a:t>Conduct in-depth process reviews to recommend best practices &amp; process improvements inside/ outside systems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450E02A8-416E-4FF3-8BDD-9856F7049620}" type="parTrans" cxnId="{62C6A6C3-CDBB-41B1-8589-C34A744DF1A9}">
      <dgm:prSet/>
      <dgm:spPr/>
      <dgm:t>
        <a:bodyPr/>
        <a:lstStyle/>
        <a:p>
          <a:endParaRPr lang="en-IN"/>
        </a:p>
      </dgm:t>
    </dgm:pt>
    <dgm:pt modelId="{F0FAE327-FACE-4DE1-820D-8579CE00E3BA}" type="sibTrans" cxnId="{62C6A6C3-CDBB-41B1-8589-C34A744DF1A9}">
      <dgm:prSet/>
      <dgm:spPr/>
      <dgm:t>
        <a:bodyPr/>
        <a:lstStyle/>
        <a:p>
          <a:endParaRPr lang="en-IN"/>
        </a:p>
      </dgm:t>
    </dgm:pt>
    <dgm:pt modelId="{0F8DB3EC-0623-4EA5-8906-5145A542296F}">
      <dgm:prSet custT="1"/>
      <dgm:spPr/>
      <dgm:t>
        <a:bodyPr/>
        <a:lstStyle/>
        <a:p>
          <a:pPr marL="363538" indent="-363538" algn="ctr">
            <a:buFont typeface="Wingdings" panose="05000000000000000000" pitchFamily="2" charset="2"/>
            <a:buChar char="q"/>
          </a:pPr>
          <a:r>
            <a:rPr lang="en-IN" sz="2000" b="1" dirty="0">
              <a:solidFill>
                <a:schemeClr val="bg1"/>
              </a:solidFill>
              <a:latin typeface="Book Antiqua" panose="02040602050305030304" pitchFamily="18" charset="0"/>
            </a:rPr>
            <a:t>SOP Drafting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5F7D71A7-FF08-4404-A3D5-F08F081C8583}" type="parTrans" cxnId="{C16C143F-8069-4B8A-B2F5-AC5F828DA1A2}">
      <dgm:prSet/>
      <dgm:spPr/>
      <dgm:t>
        <a:bodyPr/>
        <a:lstStyle/>
        <a:p>
          <a:endParaRPr lang="en-IN"/>
        </a:p>
      </dgm:t>
    </dgm:pt>
    <dgm:pt modelId="{311E02FD-3343-4D8C-B3BD-465ED20C67D3}" type="sibTrans" cxnId="{C16C143F-8069-4B8A-B2F5-AC5F828DA1A2}">
      <dgm:prSet/>
      <dgm:spPr/>
      <dgm:t>
        <a:bodyPr/>
        <a:lstStyle/>
        <a:p>
          <a:endParaRPr lang="en-IN"/>
        </a:p>
      </dgm:t>
    </dgm:pt>
    <dgm:pt modelId="{A3CB6429-EC03-40EF-B103-135BD0C671C1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solidFill>
                <a:schemeClr val="tx1"/>
              </a:solidFill>
              <a:latin typeface="Book Antiqua" panose="02040602050305030304" pitchFamily="18" charset="0"/>
            </a:rPr>
            <a:t>Assist in documenting the procedures in existence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959BA0ED-F252-453E-99FC-F87FBEEF7767}" type="parTrans" cxnId="{B275BE6E-7189-458A-9C9A-EC1082D496BB}">
      <dgm:prSet/>
      <dgm:spPr/>
      <dgm:t>
        <a:bodyPr/>
        <a:lstStyle/>
        <a:p>
          <a:endParaRPr lang="en-IN"/>
        </a:p>
      </dgm:t>
    </dgm:pt>
    <dgm:pt modelId="{7EE39826-29DD-4222-8DF9-AD325E9D8D92}" type="sibTrans" cxnId="{B275BE6E-7189-458A-9C9A-EC1082D496BB}">
      <dgm:prSet/>
      <dgm:spPr/>
      <dgm:t>
        <a:bodyPr/>
        <a:lstStyle/>
        <a:p>
          <a:endParaRPr lang="en-IN"/>
        </a:p>
      </dgm:t>
    </dgm:pt>
    <dgm:pt modelId="{E87353BA-4036-4883-B768-8D4DA844B5E2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solidFill>
                <a:schemeClr val="tx1"/>
              </a:solidFill>
              <a:latin typeface="Book Antiqua" panose="02040602050305030304" pitchFamily="18" charset="0"/>
            </a:rPr>
            <a:t>Strengthen the existing procedures by suggesting enhancements &amp; improvements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931F6CD6-67D9-468B-80B5-6684E8EC00FB}" type="parTrans" cxnId="{4E0255A2-938E-4AE8-9DAA-FD4289FCAD12}">
      <dgm:prSet/>
      <dgm:spPr/>
      <dgm:t>
        <a:bodyPr/>
        <a:lstStyle/>
        <a:p>
          <a:endParaRPr lang="en-IN"/>
        </a:p>
      </dgm:t>
    </dgm:pt>
    <dgm:pt modelId="{3DF770F7-EFA2-4E74-9877-91B66E665240}" type="sibTrans" cxnId="{4E0255A2-938E-4AE8-9DAA-FD4289FCAD12}">
      <dgm:prSet/>
      <dgm:spPr/>
      <dgm:t>
        <a:bodyPr/>
        <a:lstStyle/>
        <a:p>
          <a:endParaRPr lang="en-IN"/>
        </a:p>
      </dgm:t>
    </dgm:pt>
    <dgm:pt modelId="{098B2031-48F2-4449-9B10-6CF6232C5AAD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solidFill>
                <a:schemeClr val="tx1"/>
              </a:solidFill>
              <a:latin typeface="Book Antiqua" panose="02040602050305030304" pitchFamily="18" charset="0"/>
            </a:rPr>
            <a:t>Recommend suitable MIS formats keeping KPIs in mind</a:t>
          </a:r>
          <a:endParaRPr lang="en-IN" sz="1400" dirty="0"/>
        </a:p>
      </dgm:t>
    </dgm:pt>
    <dgm:pt modelId="{E4126EF6-40B8-4790-B12E-24B93BE8C7C6}" type="parTrans" cxnId="{4B32FF92-C6CA-4DBB-8FAA-E24BF03D0EB7}">
      <dgm:prSet/>
      <dgm:spPr/>
      <dgm:t>
        <a:bodyPr/>
        <a:lstStyle/>
        <a:p>
          <a:endParaRPr lang="en-IN"/>
        </a:p>
      </dgm:t>
    </dgm:pt>
    <dgm:pt modelId="{C77AACE8-51C3-44A5-B756-B173C8FE49EC}" type="sibTrans" cxnId="{4B32FF92-C6CA-4DBB-8FAA-E24BF03D0EB7}">
      <dgm:prSet/>
      <dgm:spPr/>
      <dgm:t>
        <a:bodyPr/>
        <a:lstStyle/>
        <a:p>
          <a:endParaRPr lang="en-IN"/>
        </a:p>
      </dgm:t>
    </dgm:pt>
    <dgm:pt modelId="{FB2F0B53-FCCE-4F79-90E7-B44F3FBF0B20}" type="pres">
      <dgm:prSet presAssocID="{CFF952A8-040D-46DC-A042-FD91D6D171D8}" presName="Name0" presStyleCnt="0">
        <dgm:presLayoutVars>
          <dgm:dir/>
          <dgm:animLvl val="lvl"/>
          <dgm:resizeHandles val="exact"/>
        </dgm:presLayoutVars>
      </dgm:prSet>
      <dgm:spPr/>
    </dgm:pt>
    <dgm:pt modelId="{22B3C313-59B1-4427-830A-A83AC602B9A4}" type="pres">
      <dgm:prSet presAssocID="{0D70E1CF-A5D3-4116-9B75-2168975EE369}" presName="linNode" presStyleCnt="0"/>
      <dgm:spPr/>
    </dgm:pt>
    <dgm:pt modelId="{5BA9F6EF-4974-478F-8C9C-21C71319AE39}" type="pres">
      <dgm:prSet presAssocID="{0D70E1CF-A5D3-4116-9B75-2168975EE3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CF7DD16-6119-46DA-9708-2B2AF61C2B8E}" type="pres">
      <dgm:prSet presAssocID="{0D70E1CF-A5D3-4116-9B75-2168975EE369}" presName="descendantText" presStyleLbl="alignAccFollowNode1" presStyleIdx="0" presStyleCnt="3">
        <dgm:presLayoutVars>
          <dgm:bulletEnabled val="1"/>
        </dgm:presLayoutVars>
      </dgm:prSet>
      <dgm:spPr/>
    </dgm:pt>
    <dgm:pt modelId="{7738A941-5937-432E-ABD6-93A0C09E94C9}" type="pres">
      <dgm:prSet presAssocID="{8392E4DA-A0AD-4696-BB6F-13A6243D876E}" presName="sp" presStyleCnt="0"/>
      <dgm:spPr/>
    </dgm:pt>
    <dgm:pt modelId="{ADA1370E-AA46-468B-8FC4-D101A44D4D66}" type="pres">
      <dgm:prSet presAssocID="{0F8DB3EC-0623-4EA5-8906-5145A542296F}" presName="linNode" presStyleCnt="0"/>
      <dgm:spPr/>
    </dgm:pt>
    <dgm:pt modelId="{23B4BE11-183F-4A71-A5EF-2B6D49BC6388}" type="pres">
      <dgm:prSet presAssocID="{0F8DB3EC-0623-4EA5-8906-5145A542296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85176E7-E096-4D4F-8D97-16D2AE5AAA0D}" type="pres">
      <dgm:prSet presAssocID="{0F8DB3EC-0623-4EA5-8906-5145A542296F}" presName="descendantText" presStyleLbl="alignAccFollowNode1" presStyleIdx="1" presStyleCnt="3">
        <dgm:presLayoutVars>
          <dgm:bulletEnabled val="1"/>
        </dgm:presLayoutVars>
      </dgm:prSet>
      <dgm:spPr/>
    </dgm:pt>
    <dgm:pt modelId="{83A09950-CE41-49B1-AA52-E10BD00064BD}" type="pres">
      <dgm:prSet presAssocID="{311E02FD-3343-4D8C-B3BD-465ED20C67D3}" presName="sp" presStyleCnt="0"/>
      <dgm:spPr/>
    </dgm:pt>
    <dgm:pt modelId="{1881155C-E618-4C0E-9024-40800E85FB81}" type="pres">
      <dgm:prSet presAssocID="{6C92BDFD-54D7-4B30-AC61-A96D31298245}" presName="linNode" presStyleCnt="0"/>
      <dgm:spPr/>
    </dgm:pt>
    <dgm:pt modelId="{414E491A-5087-460F-BA53-E81CC5BDAC88}" type="pres">
      <dgm:prSet presAssocID="{6C92BDFD-54D7-4B30-AC61-A96D3129824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99D866B-F2AF-4C5F-8050-0A583FC7E2F2}" type="pres">
      <dgm:prSet presAssocID="{6C92BDFD-54D7-4B30-AC61-A96D31298245}" presName="descendantText" presStyleLbl="alignAccFollowNode1" presStyleIdx="2" presStyleCnt="3" custScaleY="124541">
        <dgm:presLayoutVars>
          <dgm:bulletEnabled val="1"/>
        </dgm:presLayoutVars>
      </dgm:prSet>
      <dgm:spPr/>
    </dgm:pt>
  </dgm:ptLst>
  <dgm:cxnLst>
    <dgm:cxn modelId="{13B28516-3942-48E0-AF10-94609F62587E}" type="presOf" srcId="{2030E350-2B3D-4B42-91FA-D05B0522E28B}" destId="{FCF7DD16-6119-46DA-9708-2B2AF61C2B8E}" srcOrd="0" destOrd="1" presId="urn:microsoft.com/office/officeart/2005/8/layout/vList5"/>
    <dgm:cxn modelId="{AB6A801C-A3F7-40AE-9FEB-31311868A4BF}" srcId="{0D70E1CF-A5D3-4116-9B75-2168975EE369}" destId="{03A3E236-B14C-4629-ABDA-AD3BAAEDA795}" srcOrd="2" destOrd="0" parTransId="{74A60551-147D-407D-8E0B-CDF4CF81E91F}" sibTransId="{236DBC0F-1ACA-49F3-8DAF-C7CEA6731139}"/>
    <dgm:cxn modelId="{7D679926-A57A-4A6E-9DCE-C270BD65F21A}" type="presOf" srcId="{8D3E245F-A1EA-47E6-B53F-A4FCC6842BEB}" destId="{D99D866B-F2AF-4C5F-8050-0A583FC7E2F2}" srcOrd="0" destOrd="3" presId="urn:microsoft.com/office/officeart/2005/8/layout/vList5"/>
    <dgm:cxn modelId="{C16C143F-8069-4B8A-B2F5-AC5F828DA1A2}" srcId="{CFF952A8-040D-46DC-A042-FD91D6D171D8}" destId="{0F8DB3EC-0623-4EA5-8906-5145A542296F}" srcOrd="1" destOrd="0" parTransId="{5F7D71A7-FF08-4404-A3D5-F08F081C8583}" sibTransId="{311E02FD-3343-4D8C-B3BD-465ED20C67D3}"/>
    <dgm:cxn modelId="{8082D33F-6192-45C0-81B8-8C78C445C5B5}" srcId="{CFF952A8-040D-46DC-A042-FD91D6D171D8}" destId="{6C92BDFD-54D7-4B30-AC61-A96D31298245}" srcOrd="2" destOrd="0" parTransId="{2637887F-049C-4E73-A1C5-B0164989DA3D}" sibTransId="{CBEC82CE-D829-4EC6-8CF1-5A9AFE3DF668}"/>
    <dgm:cxn modelId="{36A8AC5D-A3B8-42DE-8608-833C30D3089A}" type="presOf" srcId="{CFF952A8-040D-46DC-A042-FD91D6D171D8}" destId="{FB2F0B53-FCCE-4F79-90E7-B44F3FBF0B20}" srcOrd="0" destOrd="0" presId="urn:microsoft.com/office/officeart/2005/8/layout/vList5"/>
    <dgm:cxn modelId="{D0EF8746-B586-4BCE-ABC0-F3D7EB9C1FF3}" type="presOf" srcId="{419CF693-BF20-473E-A6A7-78282F7CBC6F}" destId="{D99D866B-F2AF-4C5F-8050-0A583FC7E2F2}" srcOrd="0" destOrd="0" presId="urn:microsoft.com/office/officeart/2005/8/layout/vList5"/>
    <dgm:cxn modelId="{B275BE6E-7189-458A-9C9A-EC1082D496BB}" srcId="{0F8DB3EC-0623-4EA5-8906-5145A542296F}" destId="{A3CB6429-EC03-40EF-B103-135BD0C671C1}" srcOrd="0" destOrd="0" parTransId="{959BA0ED-F252-453E-99FC-F87FBEEF7767}" sibTransId="{7EE39826-29DD-4222-8DF9-AD325E9D8D92}"/>
    <dgm:cxn modelId="{7E8E2A5A-353A-4B3C-90D1-E1CDDFAB8093}" srcId="{6C92BDFD-54D7-4B30-AC61-A96D31298245}" destId="{45963FDE-8C6E-4F27-A33E-AFCB99941C3C}" srcOrd="1" destOrd="0" parTransId="{BCB97FF9-3E16-4BA8-9227-861F4AC606F2}" sibTransId="{1A4C4E7D-E4C3-4B96-914E-A6B66413B1E2}"/>
    <dgm:cxn modelId="{ACC88C7D-4ABB-4B20-A62F-50141BCA229D}" type="presOf" srcId="{6C92BDFD-54D7-4B30-AC61-A96D31298245}" destId="{414E491A-5087-460F-BA53-E81CC5BDAC88}" srcOrd="0" destOrd="0" presId="urn:microsoft.com/office/officeart/2005/8/layout/vList5"/>
    <dgm:cxn modelId="{070FF17D-30A5-43BA-8723-9D1575504CAA}" type="presOf" srcId="{098B2031-48F2-4449-9B10-6CF6232C5AAD}" destId="{285176E7-E096-4D4F-8D97-16D2AE5AAA0D}" srcOrd="0" destOrd="2" presId="urn:microsoft.com/office/officeart/2005/8/layout/vList5"/>
    <dgm:cxn modelId="{4B32FF92-C6CA-4DBB-8FAA-E24BF03D0EB7}" srcId="{0F8DB3EC-0623-4EA5-8906-5145A542296F}" destId="{098B2031-48F2-4449-9B10-6CF6232C5AAD}" srcOrd="2" destOrd="0" parTransId="{E4126EF6-40B8-4790-B12E-24B93BE8C7C6}" sibTransId="{C77AACE8-51C3-44A5-B756-B173C8FE49EC}"/>
    <dgm:cxn modelId="{F2B8B39C-73AA-4FD8-8950-8A7687821DD2}" srcId="{0D70E1CF-A5D3-4116-9B75-2168975EE369}" destId="{2030E350-2B3D-4B42-91FA-D05B0522E28B}" srcOrd="1" destOrd="0" parTransId="{5030BE3F-B115-40D0-A719-7B44FCD1D1C7}" sibTransId="{3AC70756-8BB9-4309-8F47-AD927305E84B}"/>
    <dgm:cxn modelId="{4E0255A2-938E-4AE8-9DAA-FD4289FCAD12}" srcId="{0F8DB3EC-0623-4EA5-8906-5145A542296F}" destId="{E87353BA-4036-4883-B768-8D4DA844B5E2}" srcOrd="1" destOrd="0" parTransId="{931F6CD6-67D9-468B-80B5-6684E8EC00FB}" sibTransId="{3DF770F7-EFA2-4E74-9877-91B66E665240}"/>
    <dgm:cxn modelId="{D8C4B6BB-5300-4BD4-AE92-DD744417386B}" srcId="{6C92BDFD-54D7-4B30-AC61-A96D31298245}" destId="{65E7F1DA-30E4-4B61-AE37-EC113C3C38DE}" srcOrd="2" destOrd="0" parTransId="{7DE6FF38-7B81-4A52-8943-F3367CEB9DE0}" sibTransId="{BC71DFDA-6CAB-4F17-AEAD-859E39BD535E}"/>
    <dgm:cxn modelId="{62C6A6C3-CDBB-41B1-8589-C34A744DF1A9}" srcId="{0D70E1CF-A5D3-4116-9B75-2168975EE369}" destId="{5954101F-29E8-46B1-9812-07E6D8AA9888}" srcOrd="0" destOrd="0" parTransId="{450E02A8-416E-4FF3-8BDD-9856F7049620}" sibTransId="{F0FAE327-FACE-4DE1-820D-8579CE00E3BA}"/>
    <dgm:cxn modelId="{130090CC-F313-4A7A-B22A-AACCF164C3B1}" type="presOf" srcId="{5954101F-29E8-46B1-9812-07E6D8AA9888}" destId="{FCF7DD16-6119-46DA-9708-2B2AF61C2B8E}" srcOrd="0" destOrd="0" presId="urn:microsoft.com/office/officeart/2005/8/layout/vList5"/>
    <dgm:cxn modelId="{EF18E2CF-B55E-4238-93E8-8185E5CC10D5}" type="presOf" srcId="{65E7F1DA-30E4-4B61-AE37-EC113C3C38DE}" destId="{D99D866B-F2AF-4C5F-8050-0A583FC7E2F2}" srcOrd="0" destOrd="2" presId="urn:microsoft.com/office/officeart/2005/8/layout/vList5"/>
    <dgm:cxn modelId="{EDCA51D6-4353-4787-9AA9-4DBAB3A09C11}" srcId="{6C92BDFD-54D7-4B30-AC61-A96D31298245}" destId="{419CF693-BF20-473E-A6A7-78282F7CBC6F}" srcOrd="0" destOrd="0" parTransId="{B2561DFE-D413-437B-8736-7DFE22112FF4}" sibTransId="{8A168E54-F08D-484F-B0EB-FAD24A290F3E}"/>
    <dgm:cxn modelId="{7C4E4FE4-26F7-47F1-A78D-5F271DCB1756}" type="presOf" srcId="{03A3E236-B14C-4629-ABDA-AD3BAAEDA795}" destId="{FCF7DD16-6119-46DA-9708-2B2AF61C2B8E}" srcOrd="0" destOrd="2" presId="urn:microsoft.com/office/officeart/2005/8/layout/vList5"/>
    <dgm:cxn modelId="{D5EEB8E8-AAF4-4150-A743-DA047D994F42}" type="presOf" srcId="{A3CB6429-EC03-40EF-B103-135BD0C671C1}" destId="{285176E7-E096-4D4F-8D97-16D2AE5AAA0D}" srcOrd="0" destOrd="0" presId="urn:microsoft.com/office/officeart/2005/8/layout/vList5"/>
    <dgm:cxn modelId="{C78DCCE9-2A88-423E-8D42-06EF26A19F38}" type="presOf" srcId="{0F8DB3EC-0623-4EA5-8906-5145A542296F}" destId="{23B4BE11-183F-4A71-A5EF-2B6D49BC6388}" srcOrd="0" destOrd="0" presId="urn:microsoft.com/office/officeart/2005/8/layout/vList5"/>
    <dgm:cxn modelId="{6D63C8EF-7459-48DB-8263-18F3D9AA7450}" type="presOf" srcId="{E87353BA-4036-4883-B768-8D4DA844B5E2}" destId="{285176E7-E096-4D4F-8D97-16D2AE5AAA0D}" srcOrd="0" destOrd="1" presId="urn:microsoft.com/office/officeart/2005/8/layout/vList5"/>
    <dgm:cxn modelId="{39AA32F8-D137-4126-B11A-02E514DBF485}" srcId="{CFF952A8-040D-46DC-A042-FD91D6D171D8}" destId="{0D70E1CF-A5D3-4116-9B75-2168975EE369}" srcOrd="0" destOrd="0" parTransId="{3898F74F-A016-4237-A674-87781AB46EE5}" sibTransId="{8392E4DA-A0AD-4696-BB6F-13A6243D876E}"/>
    <dgm:cxn modelId="{6CCF9DF9-E82B-4B9F-BF8B-84447E81A2B2}" type="presOf" srcId="{45963FDE-8C6E-4F27-A33E-AFCB99941C3C}" destId="{D99D866B-F2AF-4C5F-8050-0A583FC7E2F2}" srcOrd="0" destOrd="1" presId="urn:microsoft.com/office/officeart/2005/8/layout/vList5"/>
    <dgm:cxn modelId="{514419FE-E974-4496-B5CC-A13C92A84B18}" srcId="{65E7F1DA-30E4-4B61-AE37-EC113C3C38DE}" destId="{8D3E245F-A1EA-47E6-B53F-A4FCC6842BEB}" srcOrd="0" destOrd="0" parTransId="{92DDE6E7-8176-408D-8E5F-D3EA42D48836}" sibTransId="{E2D4FF64-5DE9-43E0-A47E-4A3A8F72C176}"/>
    <dgm:cxn modelId="{2F20FFFF-0EEA-43A8-B9BF-D5B16CAF176C}" type="presOf" srcId="{0D70E1CF-A5D3-4116-9B75-2168975EE369}" destId="{5BA9F6EF-4974-478F-8C9C-21C71319AE39}" srcOrd="0" destOrd="0" presId="urn:microsoft.com/office/officeart/2005/8/layout/vList5"/>
    <dgm:cxn modelId="{5769A38E-FE8F-4551-8E40-3F54C6C38941}" type="presParOf" srcId="{FB2F0B53-FCCE-4F79-90E7-B44F3FBF0B20}" destId="{22B3C313-59B1-4427-830A-A83AC602B9A4}" srcOrd="0" destOrd="0" presId="urn:microsoft.com/office/officeart/2005/8/layout/vList5"/>
    <dgm:cxn modelId="{DB7D4AD5-C479-4B3D-95B8-092D5195B899}" type="presParOf" srcId="{22B3C313-59B1-4427-830A-A83AC602B9A4}" destId="{5BA9F6EF-4974-478F-8C9C-21C71319AE39}" srcOrd="0" destOrd="0" presId="urn:microsoft.com/office/officeart/2005/8/layout/vList5"/>
    <dgm:cxn modelId="{721CA9FE-AB56-497C-A8C9-5BEF4E83DE27}" type="presParOf" srcId="{22B3C313-59B1-4427-830A-A83AC602B9A4}" destId="{FCF7DD16-6119-46DA-9708-2B2AF61C2B8E}" srcOrd="1" destOrd="0" presId="urn:microsoft.com/office/officeart/2005/8/layout/vList5"/>
    <dgm:cxn modelId="{E90FDC36-8D3C-412F-8A8B-C75FCA16F3BE}" type="presParOf" srcId="{FB2F0B53-FCCE-4F79-90E7-B44F3FBF0B20}" destId="{7738A941-5937-432E-ABD6-93A0C09E94C9}" srcOrd="1" destOrd="0" presId="urn:microsoft.com/office/officeart/2005/8/layout/vList5"/>
    <dgm:cxn modelId="{FFE1C65C-2365-4E2A-A513-8CE88419EB23}" type="presParOf" srcId="{FB2F0B53-FCCE-4F79-90E7-B44F3FBF0B20}" destId="{ADA1370E-AA46-468B-8FC4-D101A44D4D66}" srcOrd="2" destOrd="0" presId="urn:microsoft.com/office/officeart/2005/8/layout/vList5"/>
    <dgm:cxn modelId="{96C35141-6974-4321-BCA8-0393EFD77561}" type="presParOf" srcId="{ADA1370E-AA46-468B-8FC4-D101A44D4D66}" destId="{23B4BE11-183F-4A71-A5EF-2B6D49BC6388}" srcOrd="0" destOrd="0" presId="urn:microsoft.com/office/officeart/2005/8/layout/vList5"/>
    <dgm:cxn modelId="{628A8725-034D-4119-B6E5-224FAFBD40FE}" type="presParOf" srcId="{ADA1370E-AA46-468B-8FC4-D101A44D4D66}" destId="{285176E7-E096-4D4F-8D97-16D2AE5AAA0D}" srcOrd="1" destOrd="0" presId="urn:microsoft.com/office/officeart/2005/8/layout/vList5"/>
    <dgm:cxn modelId="{6A954BB4-AFDE-4444-A1A8-79F8BDE9D025}" type="presParOf" srcId="{FB2F0B53-FCCE-4F79-90E7-B44F3FBF0B20}" destId="{83A09950-CE41-49B1-AA52-E10BD00064BD}" srcOrd="3" destOrd="0" presId="urn:microsoft.com/office/officeart/2005/8/layout/vList5"/>
    <dgm:cxn modelId="{3E7901AB-DACC-4AAB-9665-EAA40FD60246}" type="presParOf" srcId="{FB2F0B53-FCCE-4F79-90E7-B44F3FBF0B20}" destId="{1881155C-E618-4C0E-9024-40800E85FB81}" srcOrd="4" destOrd="0" presId="urn:microsoft.com/office/officeart/2005/8/layout/vList5"/>
    <dgm:cxn modelId="{7B8854D0-4F89-44DC-A759-1FE49A437DA3}" type="presParOf" srcId="{1881155C-E618-4C0E-9024-40800E85FB81}" destId="{414E491A-5087-460F-BA53-E81CC5BDAC88}" srcOrd="0" destOrd="0" presId="urn:microsoft.com/office/officeart/2005/8/layout/vList5"/>
    <dgm:cxn modelId="{20EB6509-F437-4C79-A314-D09DAFA3BE2E}" type="presParOf" srcId="{1881155C-E618-4C0E-9024-40800E85FB81}" destId="{D99D866B-F2AF-4C5F-8050-0A583FC7E2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F952A8-040D-46DC-A042-FD91D6D171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3F5EF81-BE23-41C1-9A38-98333B7EB5DC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Book Antiqua" panose="02040602050305030304" pitchFamily="18" charset="0"/>
            </a:rPr>
            <a:t>Concurrent Review / Audit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0B9FFD67-4FEE-4C37-9FED-12CB845C260E}" type="parTrans" cxnId="{FD4C8E08-8BF8-4AE3-9EE6-4B10D46F4363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D5778B01-B275-4481-ACEC-FD1A1645827C}" type="sibTrans" cxnId="{FD4C8E08-8BF8-4AE3-9EE6-4B10D46F4363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AB4029A6-4B24-4F5E-A5A2-AD609C5F7243}">
      <dgm:prSet phldrT="[Text]" custT="1"/>
      <dgm:spPr/>
      <dgm:t>
        <a:bodyPr/>
        <a:lstStyle/>
        <a:p>
          <a:pPr marL="355600" lvl="1" indent="-3556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Concurrent audit for specialized function like Treasury, Trade Finance, centralized operations and large credit portfolios (RBI Requirement)</a:t>
          </a:r>
          <a:endParaRPr lang="en-IN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ook Antiqua" panose="02040602050305030304" pitchFamily="18" charset="0"/>
            <a:ea typeface="+mn-ea"/>
            <a:cs typeface="Avenir Book" panose="020B0503020203020204" pitchFamily="34" charset="-78"/>
          </a:endParaRPr>
        </a:p>
      </dgm:t>
    </dgm:pt>
    <dgm:pt modelId="{EAE6FB0B-5D5F-44A2-9809-55F34D5CD7EE}" type="parTrans" cxnId="{6083E4B1-B57D-4512-AF36-45F65ADDA890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6C01E023-A1A5-43C4-B107-881887A7DA65}" type="sibTrans" cxnId="{6083E4B1-B57D-4512-AF36-45F65ADDA890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1A9FE563-DF04-4281-A951-07AB7E9FA3CE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Book Antiqua" panose="02040602050305030304" pitchFamily="18" charset="0"/>
            </a:rPr>
            <a:t>Forensics Audits/ Review</a:t>
          </a:r>
          <a:endParaRPr lang="en-IN" sz="2000" b="1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8A721A77-06AB-4534-90D1-8746EFF483C6}" type="parTrans" cxnId="{0F73E1C1-F725-47BB-A9E4-A205895DD1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BEDC718C-2378-43F9-B93A-04BE4BE011A8}" type="sibTrans" cxnId="{0F73E1C1-F725-47BB-A9E4-A205895DD1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B157DFE0-6CD1-40FC-B5A8-2934D7C83CE0}">
      <dgm:prSet custT="1"/>
      <dgm:spPr/>
      <dgm:t>
        <a:bodyPr/>
        <a:lstStyle/>
        <a:p>
          <a:pPr marL="355600" indent="-355600" algn="l"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Frauds committed by Employees / External party</a:t>
          </a:r>
          <a:endParaRPr lang="en-IN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ook Antiqua" panose="02040602050305030304" pitchFamily="18" charset="0"/>
            <a:ea typeface="+mn-ea"/>
            <a:cs typeface="Avenir Book" panose="020B0503020203020204" pitchFamily="34" charset="-78"/>
          </a:endParaRPr>
        </a:p>
      </dgm:t>
    </dgm:pt>
    <dgm:pt modelId="{CFD5199A-9D71-4BE6-9202-7BD1A36C249E}" type="parTrans" cxnId="{17476168-FCB2-423C-9F62-69AAC14F3D0B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FE5451D5-938F-4C53-A5B1-2B37B2A1E848}" type="sibTrans" cxnId="{17476168-FCB2-423C-9F62-69AAC14F3D0B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44276679-C827-43CB-A352-3F0C0ECDC774}">
      <dgm:prSet custT="1"/>
      <dgm:spPr/>
      <dgm:t>
        <a:bodyPr/>
        <a:lstStyle/>
        <a:p>
          <a:pPr marL="355600" lvl="1" indent="-3556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Investment operations as per IRDA regulation for Life and General Insurance</a:t>
          </a:r>
        </a:p>
      </dgm:t>
    </dgm:pt>
    <dgm:pt modelId="{7A270337-4761-421D-9DF9-8D522359D271}" type="parTrans" cxnId="{0B04AA56-62B9-49A1-865F-114824A6EAFE}">
      <dgm:prSet/>
      <dgm:spPr/>
      <dgm:t>
        <a:bodyPr/>
        <a:lstStyle/>
        <a:p>
          <a:endParaRPr lang="en-IN"/>
        </a:p>
      </dgm:t>
    </dgm:pt>
    <dgm:pt modelId="{CC14A7E2-79C0-42A1-AC4D-C9309A4FA684}" type="sibTrans" cxnId="{0B04AA56-62B9-49A1-865F-114824A6EAFE}">
      <dgm:prSet/>
      <dgm:spPr/>
      <dgm:t>
        <a:bodyPr/>
        <a:lstStyle/>
        <a:p>
          <a:endParaRPr lang="en-IN"/>
        </a:p>
      </dgm:t>
    </dgm:pt>
    <dgm:pt modelId="{1646BFCF-B0CC-43F1-A105-745B7DD43AEE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Embezzlement of Cash /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Jewellery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ook Antiqua" panose="02040602050305030304" pitchFamily="18" charset="0"/>
            <a:ea typeface="+mn-ea"/>
            <a:cs typeface="Avenir Book" panose="020B0503020203020204" pitchFamily="34" charset="-78"/>
          </a:endParaRPr>
        </a:p>
      </dgm:t>
    </dgm:pt>
    <dgm:pt modelId="{D4B9A5FC-1D88-4D73-8828-889DD9B6A75A}" type="parTrans" cxnId="{C2DC33B1-17B4-49C1-866C-5D0AB2B77E9D}">
      <dgm:prSet/>
      <dgm:spPr/>
      <dgm:t>
        <a:bodyPr/>
        <a:lstStyle/>
        <a:p>
          <a:endParaRPr lang="en-IN"/>
        </a:p>
      </dgm:t>
    </dgm:pt>
    <dgm:pt modelId="{22405C3A-3ADA-4990-82DA-E102CF1C47C4}" type="sibTrans" cxnId="{C2DC33B1-17B4-49C1-866C-5D0AB2B77E9D}">
      <dgm:prSet/>
      <dgm:spPr/>
      <dgm:t>
        <a:bodyPr/>
        <a:lstStyle/>
        <a:p>
          <a:endParaRPr lang="en-IN"/>
        </a:p>
      </dgm:t>
    </dgm:pt>
    <dgm:pt modelId="{74A4A9E5-E62E-450E-B945-A1A1F225C56D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Cyber Frauds</a:t>
          </a:r>
        </a:p>
      </dgm:t>
    </dgm:pt>
    <dgm:pt modelId="{A55D84CD-1F7F-41AD-AEEC-354200C30DE9}" type="parTrans" cxnId="{0D890E41-51A2-4EDA-BB06-95F045BFB3F3}">
      <dgm:prSet/>
      <dgm:spPr/>
      <dgm:t>
        <a:bodyPr/>
        <a:lstStyle/>
        <a:p>
          <a:endParaRPr lang="en-IN"/>
        </a:p>
      </dgm:t>
    </dgm:pt>
    <dgm:pt modelId="{01C28032-C414-43C4-9E44-D8A7606FAAA1}" type="sibTrans" cxnId="{0D890E41-51A2-4EDA-BB06-95F045BFB3F3}">
      <dgm:prSet/>
      <dgm:spPr/>
      <dgm:t>
        <a:bodyPr/>
        <a:lstStyle/>
        <a:p>
          <a:endParaRPr lang="en-IN"/>
        </a:p>
      </dgm:t>
    </dgm:pt>
    <dgm:pt modelId="{91DFF1EC-6D5A-4441-A2B2-5FAB3BF73B4B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Frauds Committed by Borrowers (Empanelment with IBA/ Banks) </a:t>
          </a:r>
        </a:p>
      </dgm:t>
    </dgm:pt>
    <dgm:pt modelId="{D097B54A-A175-441F-8106-A417C3151EF3}" type="parTrans" cxnId="{8344F4EC-5D36-4B86-9F6D-169559E2F925}">
      <dgm:prSet/>
      <dgm:spPr/>
      <dgm:t>
        <a:bodyPr/>
        <a:lstStyle/>
        <a:p>
          <a:endParaRPr lang="en-IN"/>
        </a:p>
      </dgm:t>
    </dgm:pt>
    <dgm:pt modelId="{11CF2C43-77E8-4EAE-81A8-CF1628969CF5}" type="sibTrans" cxnId="{8344F4EC-5D36-4B86-9F6D-169559E2F925}">
      <dgm:prSet/>
      <dgm:spPr/>
      <dgm:t>
        <a:bodyPr/>
        <a:lstStyle/>
        <a:p>
          <a:endParaRPr lang="en-IN"/>
        </a:p>
      </dgm:t>
    </dgm:pt>
    <dgm:pt modelId="{F9ED823C-6E51-4932-97C9-DC33EA27F59D}">
      <dgm:prSet custT="1"/>
      <dgm:spPr/>
      <dgm:t>
        <a:bodyPr/>
        <a:lstStyle/>
        <a:p>
          <a:pPr marL="363538" lvl="1" indent="-363538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100" kern="1200" dirty="0">
            <a:latin typeface="Book Antiqua" panose="02040602050305030304" pitchFamily="18" charset="0"/>
            <a:cs typeface="Avenir Book" panose="020B0503020203020204" pitchFamily="34" charset="-78"/>
          </a:endParaRPr>
        </a:p>
      </dgm:t>
    </dgm:pt>
    <dgm:pt modelId="{0615DA41-AD17-473E-8D27-8EAD12DA61CB}" type="parTrans" cxnId="{73F49B68-AF5C-4E55-A9CC-0852670FB34A}">
      <dgm:prSet/>
      <dgm:spPr/>
      <dgm:t>
        <a:bodyPr/>
        <a:lstStyle/>
        <a:p>
          <a:endParaRPr lang="en-IN"/>
        </a:p>
      </dgm:t>
    </dgm:pt>
    <dgm:pt modelId="{BDC088A5-2667-4703-976A-DA2BA5717930}" type="sibTrans" cxnId="{73F49B68-AF5C-4E55-A9CC-0852670FB34A}">
      <dgm:prSet/>
      <dgm:spPr/>
      <dgm:t>
        <a:bodyPr/>
        <a:lstStyle/>
        <a:p>
          <a:endParaRPr lang="en-IN"/>
        </a:p>
      </dgm:t>
    </dgm:pt>
    <dgm:pt modelId="{E0DEAC2A-8AC6-4D30-8AAE-5896C2519808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Book Antiqua" panose="02040602050305030304" pitchFamily="18" charset="0"/>
              <a:ea typeface="+mn-ea"/>
              <a:cs typeface="+mn-cs"/>
            </a:rPr>
            <a:t>Quality Assurance </a:t>
          </a:r>
          <a:endParaRPr lang="en-IN" sz="2000" b="1" kern="1200" dirty="0">
            <a:solidFill>
              <a:prstClr val="white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A924035C-61DE-4C66-BD3F-1E393FF2CA57}" type="parTrans" cxnId="{7CF62FE6-009A-417D-9C59-2EABF4EF56FE}">
      <dgm:prSet/>
      <dgm:spPr/>
      <dgm:t>
        <a:bodyPr/>
        <a:lstStyle/>
        <a:p>
          <a:endParaRPr lang="en-IN"/>
        </a:p>
      </dgm:t>
    </dgm:pt>
    <dgm:pt modelId="{E9146AED-F40B-41C0-A70B-54E125413CF8}" type="sibTrans" cxnId="{7CF62FE6-009A-417D-9C59-2EABF4EF56FE}">
      <dgm:prSet/>
      <dgm:spPr/>
      <dgm:t>
        <a:bodyPr/>
        <a:lstStyle/>
        <a:p>
          <a:endParaRPr lang="en-IN"/>
        </a:p>
      </dgm:t>
    </dgm:pt>
    <dgm:pt modelId="{ACBE10F3-A1C9-4E0A-B50A-F8188845CAE7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>
            <a:solidFill>
              <a:prstClr val="white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07CFD09C-D16C-468A-B95D-505C7001562C}" type="parTrans" cxnId="{6FB65AA5-F517-4658-855E-CBA586645791}">
      <dgm:prSet/>
      <dgm:spPr/>
      <dgm:t>
        <a:bodyPr/>
        <a:lstStyle/>
        <a:p>
          <a:endParaRPr lang="en-IN"/>
        </a:p>
      </dgm:t>
    </dgm:pt>
    <dgm:pt modelId="{36BE2F89-A52D-41B5-9ACB-331D538DF550}" type="sibTrans" cxnId="{6FB65AA5-F517-4658-855E-CBA586645791}">
      <dgm:prSet/>
      <dgm:spPr/>
      <dgm:t>
        <a:bodyPr/>
        <a:lstStyle/>
        <a:p>
          <a:endParaRPr lang="en-IN"/>
        </a:p>
      </dgm:t>
    </dgm:pt>
    <dgm:pt modelId="{FB2F0B53-FCCE-4F79-90E7-B44F3FBF0B20}" type="pres">
      <dgm:prSet presAssocID="{CFF952A8-040D-46DC-A042-FD91D6D171D8}" presName="Name0" presStyleCnt="0">
        <dgm:presLayoutVars>
          <dgm:dir/>
          <dgm:animLvl val="lvl"/>
          <dgm:resizeHandles val="exact"/>
        </dgm:presLayoutVars>
      </dgm:prSet>
      <dgm:spPr/>
    </dgm:pt>
    <dgm:pt modelId="{FBBF9887-2F4F-4B67-8DBA-010AF0AA7BB1}" type="pres">
      <dgm:prSet presAssocID="{F3F5EF81-BE23-41C1-9A38-98333B7EB5DC}" presName="linNode" presStyleCnt="0"/>
      <dgm:spPr/>
    </dgm:pt>
    <dgm:pt modelId="{184E4A9F-88B8-4A8A-B731-53F3872D7647}" type="pres">
      <dgm:prSet presAssocID="{F3F5EF81-BE23-41C1-9A38-98333B7EB5D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7C8C504-CC8F-4771-B3E7-2047E4631176}" type="pres">
      <dgm:prSet presAssocID="{F3F5EF81-BE23-41C1-9A38-98333B7EB5DC}" presName="descendantText" presStyleLbl="alignAccFollowNode1" presStyleIdx="0" presStyleCnt="3">
        <dgm:presLayoutVars>
          <dgm:bulletEnabled val="1"/>
        </dgm:presLayoutVars>
      </dgm:prSet>
      <dgm:spPr/>
    </dgm:pt>
    <dgm:pt modelId="{D079C965-9B67-4F50-8687-19CE140CD21A}" type="pres">
      <dgm:prSet presAssocID="{D5778B01-B275-4481-ACEC-FD1A1645827C}" presName="sp" presStyleCnt="0"/>
      <dgm:spPr/>
    </dgm:pt>
    <dgm:pt modelId="{9105DD99-997B-4C1B-ADA5-B664B6F54945}" type="pres">
      <dgm:prSet presAssocID="{1A9FE563-DF04-4281-A951-07AB7E9FA3CE}" presName="linNode" presStyleCnt="0"/>
      <dgm:spPr/>
    </dgm:pt>
    <dgm:pt modelId="{A47A7C2E-905C-46FD-BF00-9D2DAB80A713}" type="pres">
      <dgm:prSet presAssocID="{1A9FE563-DF04-4281-A951-07AB7E9FA3C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A28CBE8-2129-4FA6-9CD5-8A50B60608BD}" type="pres">
      <dgm:prSet presAssocID="{1A9FE563-DF04-4281-A951-07AB7E9FA3CE}" presName="descendantText" presStyleLbl="alignAccFollowNode1" presStyleIdx="1" presStyleCnt="3">
        <dgm:presLayoutVars>
          <dgm:bulletEnabled val="1"/>
        </dgm:presLayoutVars>
      </dgm:prSet>
      <dgm:spPr/>
    </dgm:pt>
    <dgm:pt modelId="{765600D5-76DB-482B-AEFE-43A63EEFC951}" type="pres">
      <dgm:prSet presAssocID="{BEDC718C-2378-43F9-B93A-04BE4BE011A8}" presName="sp" presStyleCnt="0"/>
      <dgm:spPr/>
    </dgm:pt>
    <dgm:pt modelId="{E6C5A949-A7F5-4CD0-99E4-BA82D030EFC8}" type="pres">
      <dgm:prSet presAssocID="{E0DEAC2A-8AC6-4D30-8AAE-5896C2519808}" presName="linNode" presStyleCnt="0"/>
      <dgm:spPr/>
    </dgm:pt>
    <dgm:pt modelId="{873F41D4-DA1D-4317-BEB5-9B2C94CC8045}" type="pres">
      <dgm:prSet presAssocID="{E0DEAC2A-8AC6-4D30-8AAE-5896C251980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A226923-B485-4088-8CF7-81C2F442AE6E}" type="pres">
      <dgm:prSet presAssocID="{E0DEAC2A-8AC6-4D30-8AAE-5896C251980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D4C8E08-8BF8-4AE3-9EE6-4B10D46F4363}" srcId="{CFF952A8-040D-46DC-A042-FD91D6D171D8}" destId="{F3F5EF81-BE23-41C1-9A38-98333B7EB5DC}" srcOrd="0" destOrd="0" parTransId="{0B9FFD67-4FEE-4C37-9FED-12CB845C260E}" sibTransId="{D5778B01-B275-4481-ACEC-FD1A1645827C}"/>
    <dgm:cxn modelId="{45D4A020-E862-4403-AA2F-9B8853BA6F41}" type="presOf" srcId="{1646BFCF-B0CC-43F1-A105-745B7DD43AEE}" destId="{6A28CBE8-2129-4FA6-9CD5-8A50B60608BD}" srcOrd="0" destOrd="1" presId="urn:microsoft.com/office/officeart/2005/8/layout/vList5"/>
    <dgm:cxn modelId="{815FD922-5709-4360-AC8F-FC631CFE98F9}" type="presOf" srcId="{F3F5EF81-BE23-41C1-9A38-98333B7EB5DC}" destId="{184E4A9F-88B8-4A8A-B731-53F3872D7647}" srcOrd="0" destOrd="0" presId="urn:microsoft.com/office/officeart/2005/8/layout/vList5"/>
    <dgm:cxn modelId="{36A8AC5D-A3B8-42DE-8608-833C30D3089A}" type="presOf" srcId="{CFF952A8-040D-46DC-A042-FD91D6D171D8}" destId="{FB2F0B53-FCCE-4F79-90E7-B44F3FBF0B20}" srcOrd="0" destOrd="0" presId="urn:microsoft.com/office/officeart/2005/8/layout/vList5"/>
    <dgm:cxn modelId="{0D890E41-51A2-4EDA-BB06-95F045BFB3F3}" srcId="{B157DFE0-6CD1-40FC-B5A8-2934D7C83CE0}" destId="{74A4A9E5-E62E-450E-B945-A1A1F225C56D}" srcOrd="1" destOrd="0" parTransId="{A55D84CD-1F7F-41AD-AEEC-354200C30DE9}" sibTransId="{01C28032-C414-43C4-9E44-D8A7606FAAA1}"/>
    <dgm:cxn modelId="{17476168-FCB2-423C-9F62-69AAC14F3D0B}" srcId="{1A9FE563-DF04-4281-A951-07AB7E9FA3CE}" destId="{B157DFE0-6CD1-40FC-B5A8-2934D7C83CE0}" srcOrd="0" destOrd="0" parTransId="{CFD5199A-9D71-4BE6-9202-7BD1A36C249E}" sibTransId="{FE5451D5-938F-4C53-A5B1-2B37B2A1E848}"/>
    <dgm:cxn modelId="{73F49B68-AF5C-4E55-A9CC-0852670FB34A}" srcId="{F3F5EF81-BE23-41C1-9A38-98333B7EB5DC}" destId="{F9ED823C-6E51-4932-97C9-DC33EA27F59D}" srcOrd="2" destOrd="0" parTransId="{0615DA41-AD17-473E-8D27-8EAD12DA61CB}" sibTransId="{BDC088A5-2667-4703-976A-DA2BA5717930}"/>
    <dgm:cxn modelId="{A04D244B-EB07-4563-B255-B13F668E3FC1}" type="presOf" srcId="{F9ED823C-6E51-4932-97C9-DC33EA27F59D}" destId="{57C8C504-CC8F-4771-B3E7-2047E4631176}" srcOrd="0" destOrd="2" presId="urn:microsoft.com/office/officeart/2005/8/layout/vList5"/>
    <dgm:cxn modelId="{0B04AA56-62B9-49A1-865F-114824A6EAFE}" srcId="{F3F5EF81-BE23-41C1-9A38-98333B7EB5DC}" destId="{44276679-C827-43CB-A352-3F0C0ECDC774}" srcOrd="1" destOrd="0" parTransId="{7A270337-4761-421D-9DF9-8D522359D271}" sibTransId="{CC14A7E2-79C0-42A1-AC4D-C9309A4FA684}"/>
    <dgm:cxn modelId="{DB64417A-49D6-47D0-B8D0-BEA9FC0CDDE6}" type="presOf" srcId="{B157DFE0-6CD1-40FC-B5A8-2934D7C83CE0}" destId="{6A28CBE8-2129-4FA6-9CD5-8A50B60608BD}" srcOrd="0" destOrd="0" presId="urn:microsoft.com/office/officeart/2005/8/layout/vList5"/>
    <dgm:cxn modelId="{F57B2191-1756-4FF7-8B7C-9D26A1713CE5}" type="presOf" srcId="{74A4A9E5-E62E-450E-B945-A1A1F225C56D}" destId="{6A28CBE8-2129-4FA6-9CD5-8A50B60608BD}" srcOrd="0" destOrd="2" presId="urn:microsoft.com/office/officeart/2005/8/layout/vList5"/>
    <dgm:cxn modelId="{1FF40799-783D-4001-BF3F-1ED741728CE3}" type="presOf" srcId="{E0DEAC2A-8AC6-4D30-8AAE-5896C2519808}" destId="{873F41D4-DA1D-4317-BEB5-9B2C94CC8045}" srcOrd="0" destOrd="0" presId="urn:microsoft.com/office/officeart/2005/8/layout/vList5"/>
    <dgm:cxn modelId="{38520D9E-E9E9-46F2-920C-C31DCF699214}" type="presOf" srcId="{91DFF1EC-6D5A-4441-A2B2-5FAB3BF73B4B}" destId="{6A28CBE8-2129-4FA6-9CD5-8A50B60608BD}" srcOrd="0" destOrd="3" presId="urn:microsoft.com/office/officeart/2005/8/layout/vList5"/>
    <dgm:cxn modelId="{98E980A0-06C5-4BF6-953D-8D02F12D9C7C}" type="presOf" srcId="{1A9FE563-DF04-4281-A951-07AB7E9FA3CE}" destId="{A47A7C2E-905C-46FD-BF00-9D2DAB80A713}" srcOrd="0" destOrd="0" presId="urn:microsoft.com/office/officeart/2005/8/layout/vList5"/>
    <dgm:cxn modelId="{55CDB2A4-329B-44D5-83CB-2FC80A393CFA}" type="presOf" srcId="{ACBE10F3-A1C9-4E0A-B50A-F8188845CAE7}" destId="{1A226923-B485-4088-8CF7-81C2F442AE6E}" srcOrd="0" destOrd="0" presId="urn:microsoft.com/office/officeart/2005/8/layout/vList5"/>
    <dgm:cxn modelId="{6FB65AA5-F517-4658-855E-CBA586645791}" srcId="{E0DEAC2A-8AC6-4D30-8AAE-5896C2519808}" destId="{ACBE10F3-A1C9-4E0A-B50A-F8188845CAE7}" srcOrd="0" destOrd="0" parTransId="{07CFD09C-D16C-468A-B95D-505C7001562C}" sibTransId="{36BE2F89-A52D-41B5-9ACB-331D538DF550}"/>
    <dgm:cxn modelId="{C2DC33B1-17B4-49C1-866C-5D0AB2B77E9D}" srcId="{B157DFE0-6CD1-40FC-B5A8-2934D7C83CE0}" destId="{1646BFCF-B0CC-43F1-A105-745B7DD43AEE}" srcOrd="0" destOrd="0" parTransId="{D4B9A5FC-1D88-4D73-8828-889DD9B6A75A}" sibTransId="{22405C3A-3ADA-4990-82DA-E102CF1C47C4}"/>
    <dgm:cxn modelId="{6083E4B1-B57D-4512-AF36-45F65ADDA890}" srcId="{F3F5EF81-BE23-41C1-9A38-98333B7EB5DC}" destId="{AB4029A6-4B24-4F5E-A5A2-AD609C5F7243}" srcOrd="0" destOrd="0" parTransId="{EAE6FB0B-5D5F-44A2-9809-55F34D5CD7EE}" sibTransId="{6C01E023-A1A5-43C4-B107-881887A7DA65}"/>
    <dgm:cxn modelId="{0F73E1C1-F725-47BB-A9E4-A205895DD1B5}" srcId="{CFF952A8-040D-46DC-A042-FD91D6D171D8}" destId="{1A9FE563-DF04-4281-A951-07AB7E9FA3CE}" srcOrd="1" destOrd="0" parTransId="{8A721A77-06AB-4534-90D1-8746EFF483C6}" sibTransId="{BEDC718C-2378-43F9-B93A-04BE4BE011A8}"/>
    <dgm:cxn modelId="{61636BD9-70DF-48D5-9DB4-FB5ABF988867}" type="presOf" srcId="{44276679-C827-43CB-A352-3F0C0ECDC774}" destId="{57C8C504-CC8F-4771-B3E7-2047E4631176}" srcOrd="0" destOrd="1" presId="urn:microsoft.com/office/officeart/2005/8/layout/vList5"/>
    <dgm:cxn modelId="{C06B98E4-A52E-4960-A228-D1E0BD454DA0}" type="presOf" srcId="{AB4029A6-4B24-4F5E-A5A2-AD609C5F7243}" destId="{57C8C504-CC8F-4771-B3E7-2047E4631176}" srcOrd="0" destOrd="0" presId="urn:microsoft.com/office/officeart/2005/8/layout/vList5"/>
    <dgm:cxn modelId="{7CF62FE6-009A-417D-9C59-2EABF4EF56FE}" srcId="{CFF952A8-040D-46DC-A042-FD91D6D171D8}" destId="{E0DEAC2A-8AC6-4D30-8AAE-5896C2519808}" srcOrd="2" destOrd="0" parTransId="{A924035C-61DE-4C66-BD3F-1E393FF2CA57}" sibTransId="{E9146AED-F40B-41C0-A70B-54E125413CF8}"/>
    <dgm:cxn modelId="{8344F4EC-5D36-4B86-9F6D-169559E2F925}" srcId="{B157DFE0-6CD1-40FC-B5A8-2934D7C83CE0}" destId="{91DFF1EC-6D5A-4441-A2B2-5FAB3BF73B4B}" srcOrd="2" destOrd="0" parTransId="{D097B54A-A175-441F-8106-A417C3151EF3}" sibTransId="{11CF2C43-77E8-4EAE-81A8-CF1628969CF5}"/>
    <dgm:cxn modelId="{ECE7BB7E-00DE-4BCD-AD10-442055666F34}" type="presParOf" srcId="{FB2F0B53-FCCE-4F79-90E7-B44F3FBF0B20}" destId="{FBBF9887-2F4F-4B67-8DBA-010AF0AA7BB1}" srcOrd="0" destOrd="0" presId="urn:microsoft.com/office/officeart/2005/8/layout/vList5"/>
    <dgm:cxn modelId="{5992013A-A4BA-4E65-BBAF-C46612686589}" type="presParOf" srcId="{FBBF9887-2F4F-4B67-8DBA-010AF0AA7BB1}" destId="{184E4A9F-88B8-4A8A-B731-53F3872D7647}" srcOrd="0" destOrd="0" presId="urn:microsoft.com/office/officeart/2005/8/layout/vList5"/>
    <dgm:cxn modelId="{ABF71B8A-BA40-45E7-BBDC-AD0C55D4F2A5}" type="presParOf" srcId="{FBBF9887-2F4F-4B67-8DBA-010AF0AA7BB1}" destId="{57C8C504-CC8F-4771-B3E7-2047E4631176}" srcOrd="1" destOrd="0" presId="urn:microsoft.com/office/officeart/2005/8/layout/vList5"/>
    <dgm:cxn modelId="{7A404E4B-ABE8-4EAA-90FE-4802656CB48F}" type="presParOf" srcId="{FB2F0B53-FCCE-4F79-90E7-B44F3FBF0B20}" destId="{D079C965-9B67-4F50-8687-19CE140CD21A}" srcOrd="1" destOrd="0" presId="urn:microsoft.com/office/officeart/2005/8/layout/vList5"/>
    <dgm:cxn modelId="{7FA62742-1277-48FD-BC16-A2D89E72AD77}" type="presParOf" srcId="{FB2F0B53-FCCE-4F79-90E7-B44F3FBF0B20}" destId="{9105DD99-997B-4C1B-ADA5-B664B6F54945}" srcOrd="2" destOrd="0" presId="urn:microsoft.com/office/officeart/2005/8/layout/vList5"/>
    <dgm:cxn modelId="{89206C29-F1A5-4751-8EC5-9A1C58FD085C}" type="presParOf" srcId="{9105DD99-997B-4C1B-ADA5-B664B6F54945}" destId="{A47A7C2E-905C-46FD-BF00-9D2DAB80A713}" srcOrd="0" destOrd="0" presId="urn:microsoft.com/office/officeart/2005/8/layout/vList5"/>
    <dgm:cxn modelId="{51C927B3-D5AD-420A-9362-9085DCE1DBDC}" type="presParOf" srcId="{9105DD99-997B-4C1B-ADA5-B664B6F54945}" destId="{6A28CBE8-2129-4FA6-9CD5-8A50B60608BD}" srcOrd="1" destOrd="0" presId="urn:microsoft.com/office/officeart/2005/8/layout/vList5"/>
    <dgm:cxn modelId="{1E108B68-1CFC-43AB-A48A-9B58C4C196A3}" type="presParOf" srcId="{FB2F0B53-FCCE-4F79-90E7-B44F3FBF0B20}" destId="{765600D5-76DB-482B-AEFE-43A63EEFC951}" srcOrd="3" destOrd="0" presId="urn:microsoft.com/office/officeart/2005/8/layout/vList5"/>
    <dgm:cxn modelId="{0172E717-ECE9-4260-ACB2-D6777F0D19F5}" type="presParOf" srcId="{FB2F0B53-FCCE-4F79-90E7-B44F3FBF0B20}" destId="{E6C5A949-A7F5-4CD0-99E4-BA82D030EFC8}" srcOrd="4" destOrd="0" presId="urn:microsoft.com/office/officeart/2005/8/layout/vList5"/>
    <dgm:cxn modelId="{2D2E6EF4-1A92-451D-8221-EF55A8B49421}" type="presParOf" srcId="{E6C5A949-A7F5-4CD0-99E4-BA82D030EFC8}" destId="{873F41D4-DA1D-4317-BEB5-9B2C94CC8045}" srcOrd="0" destOrd="0" presId="urn:microsoft.com/office/officeart/2005/8/layout/vList5"/>
    <dgm:cxn modelId="{10850D76-E468-42A4-90CF-2A807B46BFCA}" type="presParOf" srcId="{E6C5A949-A7F5-4CD0-99E4-BA82D030EFC8}" destId="{1A226923-B485-4088-8CF7-81C2F442AE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F952A8-040D-46DC-A042-FD91D6D171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C92BDFD-54D7-4B30-AC61-A96D31298245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Book Antiqua" panose="02040602050305030304" pitchFamily="18" charset="0"/>
            </a:rPr>
            <a:t>Systems Review/ Audit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2637887F-049C-4E73-A1C5-B0164989DA3D}" type="parTrans" cxnId="{8082D33F-6192-45C0-81B8-8C78C445C5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CBEC82CE-D829-4EC6-8CF1-5A9AFE3DF668}" type="sibTrans" cxnId="{8082D33F-6192-45C0-81B8-8C78C445C5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419CF693-BF20-473E-A6A7-78282F7CBC6F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altLang="ko-KR" sz="1300" dirty="0">
              <a:latin typeface="Book Antiqua" panose="02040602050305030304" pitchFamily="18" charset="0"/>
              <a:cs typeface="Avenir Book" panose="020B0503020203020204" pitchFamily="34" charset="-78"/>
            </a:rPr>
            <a:t>GAP analysis based on ISO 27001</a:t>
          </a:r>
          <a:endParaRPr lang="en-IN" sz="1300" dirty="0">
            <a:latin typeface="Book Antiqua" panose="02040602050305030304" pitchFamily="18" charset="0"/>
          </a:endParaRPr>
        </a:p>
      </dgm:t>
    </dgm:pt>
    <dgm:pt modelId="{B2561DFE-D413-437B-8736-7DFE22112FF4}" type="parTrans" cxnId="{EDCA51D6-4353-4787-9AA9-4DBAB3A09C1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8A168E54-F08D-484F-B0EB-FAD24A290F3E}" type="sibTrans" cxnId="{EDCA51D6-4353-4787-9AA9-4DBAB3A09C1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F3F5EF81-BE23-41C1-9A38-98333B7EB5DC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Book Antiqua" panose="02040602050305030304" pitchFamily="18" charset="0"/>
            </a:rPr>
            <a:t>AIF Review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0B9FFD67-4FEE-4C37-9FED-12CB845C260E}" type="parTrans" cxnId="{FD4C8E08-8BF8-4AE3-9EE6-4B10D46F4363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D5778B01-B275-4481-ACEC-FD1A1645827C}" type="sibTrans" cxnId="{FD4C8E08-8BF8-4AE3-9EE6-4B10D46F4363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AB4029A6-4B24-4F5E-A5A2-AD609C5F7243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GB" sz="1400" dirty="0">
              <a:latin typeface="Book Antiqua" panose="02040602050305030304" pitchFamily="18" charset="0"/>
              <a:cs typeface="Avenir Book" panose="020B0503020203020204" pitchFamily="34" charset="-78"/>
            </a:rPr>
            <a:t>Risk based process reviews to evaluate and improve the effectiveness of Risk Management, Control and Governance Processes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EAE6FB0B-5D5F-44A2-9809-55F34D5CD7EE}" type="parTrans" cxnId="{6083E4B1-B57D-4512-AF36-45F65ADDA890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6C01E023-A1A5-43C4-B107-881887A7DA65}" type="sibTrans" cxnId="{6083E4B1-B57D-4512-AF36-45F65ADDA890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1A9FE563-DF04-4281-A951-07AB7E9FA3CE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Book Antiqua" panose="02040602050305030304" pitchFamily="18" charset="0"/>
            </a:rPr>
            <a:t>Regulatory Compliances </a:t>
          </a:r>
          <a:endParaRPr lang="en-IN" sz="2000" b="1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8A721A77-06AB-4534-90D1-8746EFF483C6}" type="parTrans" cxnId="{0F73E1C1-F725-47BB-A9E4-A205895DD1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BEDC718C-2378-43F9-B93A-04BE4BE011A8}" type="sibTrans" cxnId="{0F73E1C1-F725-47BB-A9E4-A205895DD1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B157DFE0-6CD1-40FC-B5A8-2934D7C83CE0}">
      <dgm:prSet custT="1"/>
      <dgm:spPr/>
      <dgm:t>
        <a:bodyPr/>
        <a:lstStyle/>
        <a:p>
          <a:pPr marL="363538" indent="-363538" algn="l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FEMA compliance for trade functions</a:t>
          </a:r>
          <a:endParaRPr lang="en-IN" sz="1400" b="1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CFD5199A-9D71-4BE6-9202-7BD1A36C249E}" type="parTrans" cxnId="{17476168-FCB2-423C-9F62-69AAC14F3D0B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FE5451D5-938F-4C53-A5B1-2B37B2A1E848}" type="sibTrans" cxnId="{17476168-FCB2-423C-9F62-69AAC14F3D0B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A5E37EFB-C24A-47F9-8B9F-F48F3A14B165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altLang="ko-KR" sz="1300" dirty="0">
              <a:latin typeface="Book Antiqua" panose="02040602050305030304" pitchFamily="18" charset="0"/>
              <a:cs typeface="Avenir Book" panose="020B0503020203020204" pitchFamily="34" charset="-78"/>
            </a:rPr>
            <a:t>Systems Audit covering Logical access, </a:t>
          </a:r>
          <a:r>
            <a:rPr lang="en-US" sz="13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rPr>
            <a:t>System </a:t>
          </a:r>
          <a:r>
            <a:rPr lang="en-US" sz="1300" dirty="0">
              <a:latin typeface="Book Antiqua" panose="02040602050305030304" pitchFamily="18" charset="0"/>
              <a:cs typeface="Avenir Book" panose="020B0503020203020204" pitchFamily="34" charset="-78"/>
            </a:rPr>
            <a:t>interfaces &amp; Application/ network Securities</a:t>
          </a:r>
          <a:r>
            <a:rPr lang="en-US" sz="13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rPr>
            <a:t>, VAPT tests, </a:t>
          </a:r>
          <a:r>
            <a:rPr lang="en-US" sz="1300" dirty="0">
              <a:latin typeface="Book Antiqua" panose="02040602050305030304" pitchFamily="18" charset="0"/>
              <a:cs typeface="Avenir Book" panose="020B0503020203020204" pitchFamily="34" charset="-78"/>
            </a:rPr>
            <a:t>Log reports &amp; System Monitoring, Change management &amp; version controls &amp; BCP/ DRO procedures</a:t>
          </a:r>
        </a:p>
      </dgm:t>
    </dgm:pt>
    <dgm:pt modelId="{A04CD139-3609-4D60-8B5D-42CB4C0EA915}" type="parTrans" cxnId="{44B4F65D-7BC8-4361-B05A-6CE79251228D}">
      <dgm:prSet/>
      <dgm:spPr/>
      <dgm:t>
        <a:bodyPr/>
        <a:lstStyle/>
        <a:p>
          <a:endParaRPr lang="en-IN" sz="1400"/>
        </a:p>
      </dgm:t>
    </dgm:pt>
    <dgm:pt modelId="{9E10D2AE-36CE-44DE-A5CF-1BB66C5B10FD}" type="sibTrans" cxnId="{44B4F65D-7BC8-4361-B05A-6CE79251228D}">
      <dgm:prSet/>
      <dgm:spPr/>
      <dgm:t>
        <a:bodyPr/>
        <a:lstStyle/>
        <a:p>
          <a:endParaRPr lang="en-IN" sz="1400"/>
        </a:p>
      </dgm:t>
    </dgm:pt>
    <dgm:pt modelId="{2BF826DE-CB10-48E4-B79D-449EE3B3860D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GB" sz="1400" dirty="0">
              <a:latin typeface="Book Antiqua" panose="02040602050305030304" pitchFamily="18" charset="0"/>
              <a:cs typeface="Avenir Book" panose="020B0503020203020204" pitchFamily="34" charset="-78"/>
            </a:rPr>
            <a:t>Confirmation on the accuracy and logics used for computation of the Management fees</a:t>
          </a:r>
        </a:p>
      </dgm:t>
    </dgm:pt>
    <dgm:pt modelId="{9F6C9A4C-28FA-4EB3-A644-72A8CE93E201}" type="parTrans" cxnId="{0EB08E65-B9B5-4620-85C2-936E11849850}">
      <dgm:prSet/>
      <dgm:spPr/>
      <dgm:t>
        <a:bodyPr/>
        <a:lstStyle/>
        <a:p>
          <a:endParaRPr lang="en-IN" sz="1400"/>
        </a:p>
      </dgm:t>
    </dgm:pt>
    <dgm:pt modelId="{56845F7F-780E-4E95-89A3-CFE07D18D084}" type="sibTrans" cxnId="{0EB08E65-B9B5-4620-85C2-936E11849850}">
      <dgm:prSet/>
      <dgm:spPr/>
      <dgm:t>
        <a:bodyPr/>
        <a:lstStyle/>
        <a:p>
          <a:endParaRPr lang="en-IN" sz="1400"/>
        </a:p>
      </dgm:t>
    </dgm:pt>
    <dgm:pt modelId="{5AB0B61B-7CDA-4E73-9DC4-A03304662380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GB" sz="1400" dirty="0">
              <a:latin typeface="Book Antiqua" panose="02040602050305030304" pitchFamily="18" charset="0"/>
              <a:cs typeface="Avenir Book" panose="020B0503020203020204" pitchFamily="34" charset="-78"/>
            </a:rPr>
            <a:t>Review of Net Asset Value (NAV) before publishing to the Investors.</a:t>
          </a:r>
          <a:endParaRPr lang="en-IN" sz="1400" dirty="0">
            <a:latin typeface="Book Antiqua" panose="02040602050305030304" pitchFamily="18" charset="0"/>
            <a:cs typeface="Avenir Book" panose="020B0503020203020204" pitchFamily="34" charset="-78"/>
          </a:endParaRPr>
        </a:p>
      </dgm:t>
    </dgm:pt>
    <dgm:pt modelId="{2C5EB4B1-7D43-4799-94EC-2E34B07D1019}" type="parTrans" cxnId="{1976EDDD-256A-46C8-A335-C1957D26AE33}">
      <dgm:prSet/>
      <dgm:spPr/>
      <dgm:t>
        <a:bodyPr/>
        <a:lstStyle/>
        <a:p>
          <a:endParaRPr lang="en-IN" sz="1400"/>
        </a:p>
      </dgm:t>
    </dgm:pt>
    <dgm:pt modelId="{5EA4A9D8-EDE2-4E0B-8BF0-2DDE68C73921}" type="sibTrans" cxnId="{1976EDDD-256A-46C8-A335-C1957D26AE33}">
      <dgm:prSet/>
      <dgm:spPr/>
      <dgm:t>
        <a:bodyPr/>
        <a:lstStyle/>
        <a:p>
          <a:endParaRPr lang="en-IN" sz="1400"/>
        </a:p>
      </dgm:t>
    </dgm:pt>
    <dgm:pt modelId="{7628E4A9-EEE1-41EC-8BD1-D1B3D4ACB2F4}">
      <dgm:prSet custT="1"/>
      <dgm:spPr/>
      <dgm:t>
        <a:bodyPr/>
        <a:lstStyle/>
        <a:p>
          <a:pPr marL="363538" indent="-363538" algn="l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Quarterly compliance audit  for PMS activity</a:t>
          </a:r>
        </a:p>
      </dgm:t>
    </dgm:pt>
    <dgm:pt modelId="{C0B08AB5-A8C4-4088-BAA0-9464BC13CC3E}" type="parTrans" cxnId="{3A2CF1AF-8871-46B3-8011-507D7C78F182}">
      <dgm:prSet/>
      <dgm:spPr/>
      <dgm:t>
        <a:bodyPr/>
        <a:lstStyle/>
        <a:p>
          <a:endParaRPr lang="en-IN" sz="1400"/>
        </a:p>
      </dgm:t>
    </dgm:pt>
    <dgm:pt modelId="{2AF5C3B3-99BD-4F15-97FB-2D761BE48200}" type="sibTrans" cxnId="{3A2CF1AF-8871-46B3-8011-507D7C78F182}">
      <dgm:prSet/>
      <dgm:spPr/>
      <dgm:t>
        <a:bodyPr/>
        <a:lstStyle/>
        <a:p>
          <a:endParaRPr lang="en-IN" sz="1400"/>
        </a:p>
      </dgm:t>
    </dgm:pt>
    <dgm:pt modelId="{EA19D4E9-03D1-4767-A7E3-D9DBE4687134}">
      <dgm:prSet custT="1"/>
      <dgm:spPr/>
      <dgm:t>
        <a:bodyPr/>
        <a:lstStyle/>
        <a:p>
          <a:pPr marL="363538" indent="-363538" algn="l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Half yearly compliance of Equity/Commodity /Rating Agency companies</a:t>
          </a:r>
        </a:p>
      </dgm:t>
    </dgm:pt>
    <dgm:pt modelId="{2CC3B014-D74D-4292-82AD-5F56887A381F}" type="parTrans" cxnId="{C1A12649-0F9A-42AF-8FFF-10B2A6366907}">
      <dgm:prSet/>
      <dgm:spPr/>
      <dgm:t>
        <a:bodyPr/>
        <a:lstStyle/>
        <a:p>
          <a:endParaRPr lang="en-IN" sz="1400"/>
        </a:p>
      </dgm:t>
    </dgm:pt>
    <dgm:pt modelId="{D584A530-B4B5-4FF9-838B-63461289345A}" type="sibTrans" cxnId="{C1A12649-0F9A-42AF-8FFF-10B2A6366907}">
      <dgm:prSet/>
      <dgm:spPr/>
      <dgm:t>
        <a:bodyPr/>
        <a:lstStyle/>
        <a:p>
          <a:endParaRPr lang="en-IN" sz="1400"/>
        </a:p>
      </dgm:t>
    </dgm:pt>
    <dgm:pt modelId="{571EC5B6-F8ED-4291-9F95-926D734EBBC8}">
      <dgm:prSet custT="1"/>
      <dgm:spPr/>
      <dgm:t>
        <a:bodyPr/>
        <a:lstStyle/>
        <a:p>
          <a:pPr marL="363538" indent="-363538" algn="l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PPM / Compliance audit for AIF Entities</a:t>
          </a:r>
        </a:p>
      </dgm:t>
    </dgm:pt>
    <dgm:pt modelId="{F11437F8-EF50-40D0-AF18-54E729D48309}" type="parTrans" cxnId="{E3DBCAC4-89B8-46F6-8868-4077C7623B58}">
      <dgm:prSet/>
      <dgm:spPr/>
      <dgm:t>
        <a:bodyPr/>
        <a:lstStyle/>
        <a:p>
          <a:endParaRPr lang="en-IN" sz="1400"/>
        </a:p>
      </dgm:t>
    </dgm:pt>
    <dgm:pt modelId="{C53A785E-5227-40FD-B9F1-9E0F70CD7C5A}" type="sibTrans" cxnId="{E3DBCAC4-89B8-46F6-8868-4077C7623B58}">
      <dgm:prSet/>
      <dgm:spPr/>
      <dgm:t>
        <a:bodyPr/>
        <a:lstStyle/>
        <a:p>
          <a:endParaRPr lang="en-IN" sz="1400"/>
        </a:p>
      </dgm:t>
    </dgm:pt>
    <dgm:pt modelId="{FDCB98E5-4D2A-4C0C-9970-E9DCF8801F62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300" dirty="0">
              <a:latin typeface="Book Antiqua" panose="02040602050305030304" pitchFamily="18" charset="0"/>
            </a:rPr>
            <a:t>RBI – NBFC IT Audit</a:t>
          </a:r>
        </a:p>
      </dgm:t>
    </dgm:pt>
    <dgm:pt modelId="{1E52CB3F-B595-4287-8CB0-15883DADAD7E}" type="parTrans" cxnId="{BF2AFCA0-2AE9-4A8F-99E8-055BB72A17A2}">
      <dgm:prSet/>
      <dgm:spPr/>
      <dgm:t>
        <a:bodyPr/>
        <a:lstStyle/>
        <a:p>
          <a:endParaRPr lang="en-IN" sz="1400"/>
        </a:p>
      </dgm:t>
    </dgm:pt>
    <dgm:pt modelId="{ED74AE13-117A-46D2-87FF-CB2A0F496ACB}" type="sibTrans" cxnId="{BF2AFCA0-2AE9-4A8F-99E8-055BB72A17A2}">
      <dgm:prSet/>
      <dgm:spPr/>
      <dgm:t>
        <a:bodyPr/>
        <a:lstStyle/>
        <a:p>
          <a:endParaRPr lang="en-IN" sz="1400"/>
        </a:p>
      </dgm:t>
    </dgm:pt>
    <dgm:pt modelId="{4CB765E9-2055-428A-88A4-741BB6EA5B43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300" dirty="0">
              <a:latin typeface="Book Antiqua" panose="02040602050305030304" pitchFamily="18" charset="0"/>
            </a:rPr>
            <a:t>SEBI – Cyber Security Audit for Broking Members</a:t>
          </a:r>
        </a:p>
      </dgm:t>
    </dgm:pt>
    <dgm:pt modelId="{80C05DA2-2654-4552-AB67-261162BF6128}" type="parTrans" cxnId="{693412B6-EA77-4BCF-8097-1EC9DCA89C2A}">
      <dgm:prSet/>
      <dgm:spPr/>
      <dgm:t>
        <a:bodyPr/>
        <a:lstStyle/>
        <a:p>
          <a:endParaRPr lang="en-IN" sz="1400"/>
        </a:p>
      </dgm:t>
    </dgm:pt>
    <dgm:pt modelId="{A8ECE127-F713-4D5B-8543-661868FAFA5B}" type="sibTrans" cxnId="{693412B6-EA77-4BCF-8097-1EC9DCA89C2A}">
      <dgm:prSet/>
      <dgm:spPr/>
      <dgm:t>
        <a:bodyPr/>
        <a:lstStyle/>
        <a:p>
          <a:endParaRPr lang="en-IN" sz="1400"/>
        </a:p>
      </dgm:t>
    </dgm:pt>
    <dgm:pt modelId="{5859AA17-65C5-43DE-8D87-5A985A72E458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300" dirty="0">
              <a:latin typeface="Book Antiqua" panose="02040602050305030304" pitchFamily="18" charset="0"/>
            </a:rPr>
            <a:t>IRDA – Systems Audit for Insurance Companies</a:t>
          </a:r>
          <a:endParaRPr lang="en-US" sz="1300" dirty="0">
            <a:latin typeface="Book Antiqua" panose="02040602050305030304" pitchFamily="18" charset="0"/>
            <a:cs typeface="Avenir Book" panose="020B0503020203020204" pitchFamily="34" charset="-78"/>
          </a:endParaRPr>
        </a:p>
      </dgm:t>
    </dgm:pt>
    <dgm:pt modelId="{74AD7656-D298-4AA5-8DA8-E4DDE1D59FB5}" type="parTrans" cxnId="{F4812821-C98A-4BF2-BF80-A1C46E8829C4}">
      <dgm:prSet/>
      <dgm:spPr/>
      <dgm:t>
        <a:bodyPr/>
        <a:lstStyle/>
        <a:p>
          <a:endParaRPr lang="en-IN" sz="1400"/>
        </a:p>
      </dgm:t>
    </dgm:pt>
    <dgm:pt modelId="{7BB19BCF-1317-40B6-86E3-DBFAC500F1AF}" type="sibTrans" cxnId="{F4812821-C98A-4BF2-BF80-A1C46E8829C4}">
      <dgm:prSet/>
      <dgm:spPr/>
      <dgm:t>
        <a:bodyPr/>
        <a:lstStyle/>
        <a:p>
          <a:endParaRPr lang="en-IN" sz="1400"/>
        </a:p>
      </dgm:t>
    </dgm:pt>
    <dgm:pt modelId="{1861AAB0-05DB-4155-97A5-72BF2DC6016D}">
      <dgm:prSet custT="1"/>
      <dgm:spPr/>
      <dgm:t>
        <a:bodyPr/>
        <a:lstStyle/>
        <a:p>
          <a:pPr marL="363538" indent="-363538" algn="l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Compliance review of Prohibition of Insider Trading Regulation </a:t>
          </a:r>
        </a:p>
      </dgm:t>
    </dgm:pt>
    <dgm:pt modelId="{72412A0F-0B54-4067-AF2F-A83774F04655}" type="parTrans" cxnId="{5C24A276-F506-4D3C-85FA-AA1E16108F7B}">
      <dgm:prSet/>
      <dgm:spPr/>
      <dgm:t>
        <a:bodyPr/>
        <a:lstStyle/>
        <a:p>
          <a:endParaRPr lang="en-IN"/>
        </a:p>
      </dgm:t>
    </dgm:pt>
    <dgm:pt modelId="{947A366F-5644-4EBE-A2F0-0DE1AF4D38E7}" type="sibTrans" cxnId="{5C24A276-F506-4D3C-85FA-AA1E16108F7B}">
      <dgm:prSet/>
      <dgm:spPr/>
      <dgm:t>
        <a:bodyPr/>
        <a:lstStyle/>
        <a:p>
          <a:endParaRPr lang="en-IN"/>
        </a:p>
      </dgm:t>
    </dgm:pt>
    <dgm:pt modelId="{FB2F0B53-FCCE-4F79-90E7-B44F3FBF0B20}" type="pres">
      <dgm:prSet presAssocID="{CFF952A8-040D-46DC-A042-FD91D6D171D8}" presName="Name0" presStyleCnt="0">
        <dgm:presLayoutVars>
          <dgm:dir/>
          <dgm:animLvl val="lvl"/>
          <dgm:resizeHandles val="exact"/>
        </dgm:presLayoutVars>
      </dgm:prSet>
      <dgm:spPr/>
    </dgm:pt>
    <dgm:pt modelId="{1881155C-E618-4C0E-9024-40800E85FB81}" type="pres">
      <dgm:prSet presAssocID="{6C92BDFD-54D7-4B30-AC61-A96D31298245}" presName="linNode" presStyleCnt="0"/>
      <dgm:spPr/>
    </dgm:pt>
    <dgm:pt modelId="{414E491A-5087-460F-BA53-E81CC5BDAC88}" type="pres">
      <dgm:prSet presAssocID="{6C92BDFD-54D7-4B30-AC61-A96D3129824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9D866B-F2AF-4C5F-8050-0A583FC7E2F2}" type="pres">
      <dgm:prSet presAssocID="{6C92BDFD-54D7-4B30-AC61-A96D31298245}" presName="descendantText" presStyleLbl="alignAccFollowNode1" presStyleIdx="0" presStyleCnt="3" custScaleY="119939">
        <dgm:presLayoutVars>
          <dgm:bulletEnabled val="1"/>
        </dgm:presLayoutVars>
      </dgm:prSet>
      <dgm:spPr/>
    </dgm:pt>
    <dgm:pt modelId="{E9240918-5BF9-443B-9823-6E1382D25416}" type="pres">
      <dgm:prSet presAssocID="{CBEC82CE-D829-4EC6-8CF1-5A9AFE3DF668}" presName="sp" presStyleCnt="0"/>
      <dgm:spPr/>
    </dgm:pt>
    <dgm:pt modelId="{FBBF9887-2F4F-4B67-8DBA-010AF0AA7BB1}" type="pres">
      <dgm:prSet presAssocID="{F3F5EF81-BE23-41C1-9A38-98333B7EB5DC}" presName="linNode" presStyleCnt="0"/>
      <dgm:spPr/>
    </dgm:pt>
    <dgm:pt modelId="{184E4A9F-88B8-4A8A-B731-53F3872D7647}" type="pres">
      <dgm:prSet presAssocID="{F3F5EF81-BE23-41C1-9A38-98333B7EB5D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7C8C504-CC8F-4771-B3E7-2047E4631176}" type="pres">
      <dgm:prSet presAssocID="{F3F5EF81-BE23-41C1-9A38-98333B7EB5DC}" presName="descendantText" presStyleLbl="alignAccFollowNode1" presStyleIdx="1" presStyleCnt="3">
        <dgm:presLayoutVars>
          <dgm:bulletEnabled val="1"/>
        </dgm:presLayoutVars>
      </dgm:prSet>
      <dgm:spPr/>
    </dgm:pt>
    <dgm:pt modelId="{D079C965-9B67-4F50-8687-19CE140CD21A}" type="pres">
      <dgm:prSet presAssocID="{D5778B01-B275-4481-ACEC-FD1A1645827C}" presName="sp" presStyleCnt="0"/>
      <dgm:spPr/>
    </dgm:pt>
    <dgm:pt modelId="{9105DD99-997B-4C1B-ADA5-B664B6F54945}" type="pres">
      <dgm:prSet presAssocID="{1A9FE563-DF04-4281-A951-07AB7E9FA3CE}" presName="linNode" presStyleCnt="0"/>
      <dgm:spPr/>
    </dgm:pt>
    <dgm:pt modelId="{A47A7C2E-905C-46FD-BF00-9D2DAB80A713}" type="pres">
      <dgm:prSet presAssocID="{1A9FE563-DF04-4281-A951-07AB7E9FA3C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A28CBE8-2129-4FA6-9CD5-8A50B60608BD}" type="pres">
      <dgm:prSet presAssocID="{1A9FE563-DF04-4281-A951-07AB7E9FA3CE}" presName="descendantText" presStyleLbl="alignAccFollowNode1" presStyleIdx="2" presStyleCnt="3" custScaleY="119175">
        <dgm:presLayoutVars>
          <dgm:bulletEnabled val="1"/>
        </dgm:presLayoutVars>
      </dgm:prSet>
      <dgm:spPr/>
    </dgm:pt>
  </dgm:ptLst>
  <dgm:cxnLst>
    <dgm:cxn modelId="{FD4C8E08-8BF8-4AE3-9EE6-4B10D46F4363}" srcId="{CFF952A8-040D-46DC-A042-FD91D6D171D8}" destId="{F3F5EF81-BE23-41C1-9A38-98333B7EB5DC}" srcOrd="1" destOrd="0" parTransId="{0B9FFD67-4FEE-4C37-9FED-12CB845C260E}" sibTransId="{D5778B01-B275-4481-ACEC-FD1A1645827C}"/>
    <dgm:cxn modelId="{F4812821-C98A-4BF2-BF80-A1C46E8829C4}" srcId="{6C92BDFD-54D7-4B30-AC61-A96D31298245}" destId="{5859AA17-65C5-43DE-8D87-5A985A72E458}" srcOrd="2" destOrd="0" parTransId="{74AD7656-D298-4AA5-8DA8-E4DDE1D59FB5}" sibTransId="{7BB19BCF-1317-40B6-86E3-DBFAC500F1AF}"/>
    <dgm:cxn modelId="{815FD922-5709-4360-AC8F-FC631CFE98F9}" type="presOf" srcId="{F3F5EF81-BE23-41C1-9A38-98333B7EB5DC}" destId="{184E4A9F-88B8-4A8A-B731-53F3872D7647}" srcOrd="0" destOrd="0" presId="urn:microsoft.com/office/officeart/2005/8/layout/vList5"/>
    <dgm:cxn modelId="{0C411B31-2CF8-4BB2-AAB8-5EFB0A45A93F}" type="presOf" srcId="{5859AA17-65C5-43DE-8D87-5A985A72E458}" destId="{D99D866B-F2AF-4C5F-8050-0A583FC7E2F2}" srcOrd="0" destOrd="2" presId="urn:microsoft.com/office/officeart/2005/8/layout/vList5"/>
    <dgm:cxn modelId="{8082D33F-6192-45C0-81B8-8C78C445C5B5}" srcId="{CFF952A8-040D-46DC-A042-FD91D6D171D8}" destId="{6C92BDFD-54D7-4B30-AC61-A96D31298245}" srcOrd="0" destOrd="0" parTransId="{2637887F-049C-4E73-A1C5-B0164989DA3D}" sibTransId="{CBEC82CE-D829-4EC6-8CF1-5A9AFE3DF668}"/>
    <dgm:cxn modelId="{36A8AC5D-A3B8-42DE-8608-833C30D3089A}" type="presOf" srcId="{CFF952A8-040D-46DC-A042-FD91D6D171D8}" destId="{FB2F0B53-FCCE-4F79-90E7-B44F3FBF0B20}" srcOrd="0" destOrd="0" presId="urn:microsoft.com/office/officeart/2005/8/layout/vList5"/>
    <dgm:cxn modelId="{44B4F65D-7BC8-4361-B05A-6CE79251228D}" srcId="{6C92BDFD-54D7-4B30-AC61-A96D31298245}" destId="{A5E37EFB-C24A-47F9-8B9F-F48F3A14B165}" srcOrd="1" destOrd="0" parTransId="{A04CD139-3609-4D60-8B5D-42CB4C0EA915}" sibTransId="{9E10D2AE-36CE-44DE-A5CF-1BB66C5B10FD}"/>
    <dgm:cxn modelId="{0EB08E65-B9B5-4620-85C2-936E11849850}" srcId="{F3F5EF81-BE23-41C1-9A38-98333B7EB5DC}" destId="{2BF826DE-CB10-48E4-B79D-449EE3B3860D}" srcOrd="1" destOrd="0" parTransId="{9F6C9A4C-28FA-4EB3-A644-72A8CE93E201}" sibTransId="{56845F7F-780E-4E95-89A3-CFE07D18D084}"/>
    <dgm:cxn modelId="{D0EF8746-B586-4BCE-ABC0-F3D7EB9C1FF3}" type="presOf" srcId="{419CF693-BF20-473E-A6A7-78282F7CBC6F}" destId="{D99D866B-F2AF-4C5F-8050-0A583FC7E2F2}" srcOrd="0" destOrd="0" presId="urn:microsoft.com/office/officeart/2005/8/layout/vList5"/>
    <dgm:cxn modelId="{9FCA0048-09BF-42DC-8277-A4B40BF7B897}" type="presOf" srcId="{2BF826DE-CB10-48E4-B79D-449EE3B3860D}" destId="{57C8C504-CC8F-4771-B3E7-2047E4631176}" srcOrd="0" destOrd="1" presId="urn:microsoft.com/office/officeart/2005/8/layout/vList5"/>
    <dgm:cxn modelId="{17476168-FCB2-423C-9F62-69AAC14F3D0B}" srcId="{1A9FE563-DF04-4281-A951-07AB7E9FA3CE}" destId="{B157DFE0-6CD1-40FC-B5A8-2934D7C83CE0}" srcOrd="0" destOrd="0" parTransId="{CFD5199A-9D71-4BE6-9202-7BD1A36C249E}" sibTransId="{FE5451D5-938F-4C53-A5B1-2B37B2A1E848}"/>
    <dgm:cxn modelId="{C1A12649-0F9A-42AF-8FFF-10B2A6366907}" srcId="{1A9FE563-DF04-4281-A951-07AB7E9FA3CE}" destId="{EA19D4E9-03D1-4767-A7E3-D9DBE4687134}" srcOrd="2" destOrd="0" parTransId="{2CC3B014-D74D-4292-82AD-5F56887A381F}" sibTransId="{D584A530-B4B5-4FF9-838B-63461289345A}"/>
    <dgm:cxn modelId="{5C24A276-F506-4D3C-85FA-AA1E16108F7B}" srcId="{1A9FE563-DF04-4281-A951-07AB7E9FA3CE}" destId="{1861AAB0-05DB-4155-97A5-72BF2DC6016D}" srcOrd="4" destOrd="0" parTransId="{72412A0F-0B54-4067-AF2F-A83774F04655}" sibTransId="{947A366F-5644-4EBE-A2F0-0DE1AF4D38E7}"/>
    <dgm:cxn modelId="{BD89B376-705E-4C0B-8A8E-15AB75A43827}" type="presOf" srcId="{FDCB98E5-4D2A-4C0C-9970-E9DCF8801F62}" destId="{D99D866B-F2AF-4C5F-8050-0A583FC7E2F2}" srcOrd="0" destOrd="3" presId="urn:microsoft.com/office/officeart/2005/8/layout/vList5"/>
    <dgm:cxn modelId="{DB64417A-49D6-47D0-B8D0-BEA9FC0CDDE6}" type="presOf" srcId="{B157DFE0-6CD1-40FC-B5A8-2934D7C83CE0}" destId="{6A28CBE8-2129-4FA6-9CD5-8A50B60608BD}" srcOrd="0" destOrd="0" presId="urn:microsoft.com/office/officeart/2005/8/layout/vList5"/>
    <dgm:cxn modelId="{ACC88C7D-4ABB-4B20-A62F-50141BCA229D}" type="presOf" srcId="{6C92BDFD-54D7-4B30-AC61-A96D31298245}" destId="{414E491A-5087-460F-BA53-E81CC5BDAC88}" srcOrd="0" destOrd="0" presId="urn:microsoft.com/office/officeart/2005/8/layout/vList5"/>
    <dgm:cxn modelId="{2DAC5B85-66BF-4B47-B214-A3F736B8EC40}" type="presOf" srcId="{EA19D4E9-03D1-4767-A7E3-D9DBE4687134}" destId="{6A28CBE8-2129-4FA6-9CD5-8A50B60608BD}" srcOrd="0" destOrd="2" presId="urn:microsoft.com/office/officeart/2005/8/layout/vList5"/>
    <dgm:cxn modelId="{21FE4B8C-5743-46EE-A525-0993C5B61A55}" type="presOf" srcId="{571EC5B6-F8ED-4291-9F95-926D734EBBC8}" destId="{6A28CBE8-2129-4FA6-9CD5-8A50B60608BD}" srcOrd="0" destOrd="3" presId="urn:microsoft.com/office/officeart/2005/8/layout/vList5"/>
    <dgm:cxn modelId="{98E980A0-06C5-4BF6-953D-8D02F12D9C7C}" type="presOf" srcId="{1A9FE563-DF04-4281-A951-07AB7E9FA3CE}" destId="{A47A7C2E-905C-46FD-BF00-9D2DAB80A713}" srcOrd="0" destOrd="0" presId="urn:microsoft.com/office/officeart/2005/8/layout/vList5"/>
    <dgm:cxn modelId="{BF2AFCA0-2AE9-4A8F-99E8-055BB72A17A2}" srcId="{6C92BDFD-54D7-4B30-AC61-A96D31298245}" destId="{FDCB98E5-4D2A-4C0C-9970-E9DCF8801F62}" srcOrd="3" destOrd="0" parTransId="{1E52CB3F-B595-4287-8CB0-15883DADAD7E}" sibTransId="{ED74AE13-117A-46D2-87FF-CB2A0F496ACB}"/>
    <dgm:cxn modelId="{3A2CF1AF-8871-46B3-8011-507D7C78F182}" srcId="{1A9FE563-DF04-4281-A951-07AB7E9FA3CE}" destId="{7628E4A9-EEE1-41EC-8BD1-D1B3D4ACB2F4}" srcOrd="1" destOrd="0" parTransId="{C0B08AB5-A8C4-4088-BAA0-9464BC13CC3E}" sibTransId="{2AF5C3B3-99BD-4F15-97FB-2D761BE48200}"/>
    <dgm:cxn modelId="{6083E4B1-B57D-4512-AF36-45F65ADDA890}" srcId="{F3F5EF81-BE23-41C1-9A38-98333B7EB5DC}" destId="{AB4029A6-4B24-4F5E-A5A2-AD609C5F7243}" srcOrd="0" destOrd="0" parTransId="{EAE6FB0B-5D5F-44A2-9809-55F34D5CD7EE}" sibTransId="{6C01E023-A1A5-43C4-B107-881887A7DA65}"/>
    <dgm:cxn modelId="{6C82D7B4-8E81-4A52-B1D1-3B7F0F1B8906}" type="presOf" srcId="{7628E4A9-EEE1-41EC-8BD1-D1B3D4ACB2F4}" destId="{6A28CBE8-2129-4FA6-9CD5-8A50B60608BD}" srcOrd="0" destOrd="1" presId="urn:microsoft.com/office/officeart/2005/8/layout/vList5"/>
    <dgm:cxn modelId="{693412B6-EA77-4BCF-8097-1EC9DCA89C2A}" srcId="{6C92BDFD-54D7-4B30-AC61-A96D31298245}" destId="{4CB765E9-2055-428A-88A4-741BB6EA5B43}" srcOrd="4" destOrd="0" parTransId="{80C05DA2-2654-4552-AB67-261162BF6128}" sibTransId="{A8ECE127-F713-4D5B-8543-661868FAFA5B}"/>
    <dgm:cxn modelId="{0F73E1C1-F725-47BB-A9E4-A205895DD1B5}" srcId="{CFF952A8-040D-46DC-A042-FD91D6D171D8}" destId="{1A9FE563-DF04-4281-A951-07AB7E9FA3CE}" srcOrd="2" destOrd="0" parTransId="{8A721A77-06AB-4534-90D1-8746EFF483C6}" sibTransId="{BEDC718C-2378-43F9-B93A-04BE4BE011A8}"/>
    <dgm:cxn modelId="{F34478C2-6594-4477-B093-068E8D5D52C3}" type="presOf" srcId="{4CB765E9-2055-428A-88A4-741BB6EA5B43}" destId="{D99D866B-F2AF-4C5F-8050-0A583FC7E2F2}" srcOrd="0" destOrd="4" presId="urn:microsoft.com/office/officeart/2005/8/layout/vList5"/>
    <dgm:cxn modelId="{E3DBCAC4-89B8-46F6-8868-4077C7623B58}" srcId="{1A9FE563-DF04-4281-A951-07AB7E9FA3CE}" destId="{571EC5B6-F8ED-4291-9F95-926D734EBBC8}" srcOrd="3" destOrd="0" parTransId="{F11437F8-EF50-40D0-AF18-54E729D48309}" sibTransId="{C53A785E-5227-40FD-B9F1-9E0F70CD7C5A}"/>
    <dgm:cxn modelId="{5E4A18C6-4B32-4587-B1D3-D1D2C3631EDF}" type="presOf" srcId="{A5E37EFB-C24A-47F9-8B9F-F48F3A14B165}" destId="{D99D866B-F2AF-4C5F-8050-0A583FC7E2F2}" srcOrd="0" destOrd="1" presId="urn:microsoft.com/office/officeart/2005/8/layout/vList5"/>
    <dgm:cxn modelId="{EDCA51D6-4353-4787-9AA9-4DBAB3A09C11}" srcId="{6C92BDFD-54D7-4B30-AC61-A96D31298245}" destId="{419CF693-BF20-473E-A6A7-78282F7CBC6F}" srcOrd="0" destOrd="0" parTransId="{B2561DFE-D413-437B-8736-7DFE22112FF4}" sibTransId="{8A168E54-F08D-484F-B0EB-FAD24A290F3E}"/>
    <dgm:cxn modelId="{1976EDDD-256A-46C8-A335-C1957D26AE33}" srcId="{F3F5EF81-BE23-41C1-9A38-98333B7EB5DC}" destId="{5AB0B61B-7CDA-4E73-9DC4-A03304662380}" srcOrd="2" destOrd="0" parTransId="{2C5EB4B1-7D43-4799-94EC-2E34B07D1019}" sibTransId="{5EA4A9D8-EDE2-4E0B-8BF0-2DDE68C73921}"/>
    <dgm:cxn modelId="{682A92E4-56B5-4D42-B5CB-402E6154C57F}" type="presOf" srcId="{5AB0B61B-7CDA-4E73-9DC4-A03304662380}" destId="{57C8C504-CC8F-4771-B3E7-2047E4631176}" srcOrd="0" destOrd="2" presId="urn:microsoft.com/office/officeart/2005/8/layout/vList5"/>
    <dgm:cxn modelId="{C06B98E4-A52E-4960-A228-D1E0BD454DA0}" type="presOf" srcId="{AB4029A6-4B24-4F5E-A5A2-AD609C5F7243}" destId="{57C8C504-CC8F-4771-B3E7-2047E4631176}" srcOrd="0" destOrd="0" presId="urn:microsoft.com/office/officeart/2005/8/layout/vList5"/>
    <dgm:cxn modelId="{F2F49BFB-F7A5-4C0B-962E-28DD67BAAE7E}" type="presOf" srcId="{1861AAB0-05DB-4155-97A5-72BF2DC6016D}" destId="{6A28CBE8-2129-4FA6-9CD5-8A50B60608BD}" srcOrd="0" destOrd="4" presId="urn:microsoft.com/office/officeart/2005/8/layout/vList5"/>
    <dgm:cxn modelId="{3E7901AB-DACC-4AAB-9665-EAA40FD60246}" type="presParOf" srcId="{FB2F0B53-FCCE-4F79-90E7-B44F3FBF0B20}" destId="{1881155C-E618-4C0E-9024-40800E85FB81}" srcOrd="0" destOrd="0" presId="urn:microsoft.com/office/officeart/2005/8/layout/vList5"/>
    <dgm:cxn modelId="{7B8854D0-4F89-44DC-A759-1FE49A437DA3}" type="presParOf" srcId="{1881155C-E618-4C0E-9024-40800E85FB81}" destId="{414E491A-5087-460F-BA53-E81CC5BDAC88}" srcOrd="0" destOrd="0" presId="urn:microsoft.com/office/officeart/2005/8/layout/vList5"/>
    <dgm:cxn modelId="{20EB6509-F437-4C79-A314-D09DAFA3BE2E}" type="presParOf" srcId="{1881155C-E618-4C0E-9024-40800E85FB81}" destId="{D99D866B-F2AF-4C5F-8050-0A583FC7E2F2}" srcOrd="1" destOrd="0" presId="urn:microsoft.com/office/officeart/2005/8/layout/vList5"/>
    <dgm:cxn modelId="{4A374D37-75A5-4696-8F20-D135AE6535B2}" type="presParOf" srcId="{FB2F0B53-FCCE-4F79-90E7-B44F3FBF0B20}" destId="{E9240918-5BF9-443B-9823-6E1382D25416}" srcOrd="1" destOrd="0" presId="urn:microsoft.com/office/officeart/2005/8/layout/vList5"/>
    <dgm:cxn modelId="{ECE7BB7E-00DE-4BCD-AD10-442055666F34}" type="presParOf" srcId="{FB2F0B53-FCCE-4F79-90E7-B44F3FBF0B20}" destId="{FBBF9887-2F4F-4B67-8DBA-010AF0AA7BB1}" srcOrd="2" destOrd="0" presId="urn:microsoft.com/office/officeart/2005/8/layout/vList5"/>
    <dgm:cxn modelId="{5992013A-A4BA-4E65-BBAF-C46612686589}" type="presParOf" srcId="{FBBF9887-2F4F-4B67-8DBA-010AF0AA7BB1}" destId="{184E4A9F-88B8-4A8A-B731-53F3872D7647}" srcOrd="0" destOrd="0" presId="urn:microsoft.com/office/officeart/2005/8/layout/vList5"/>
    <dgm:cxn modelId="{ABF71B8A-BA40-45E7-BBDC-AD0C55D4F2A5}" type="presParOf" srcId="{FBBF9887-2F4F-4B67-8DBA-010AF0AA7BB1}" destId="{57C8C504-CC8F-4771-B3E7-2047E4631176}" srcOrd="1" destOrd="0" presId="urn:microsoft.com/office/officeart/2005/8/layout/vList5"/>
    <dgm:cxn modelId="{7A404E4B-ABE8-4EAA-90FE-4802656CB48F}" type="presParOf" srcId="{FB2F0B53-FCCE-4F79-90E7-B44F3FBF0B20}" destId="{D079C965-9B67-4F50-8687-19CE140CD21A}" srcOrd="3" destOrd="0" presId="urn:microsoft.com/office/officeart/2005/8/layout/vList5"/>
    <dgm:cxn modelId="{7FA62742-1277-48FD-BC16-A2D89E72AD77}" type="presParOf" srcId="{FB2F0B53-FCCE-4F79-90E7-B44F3FBF0B20}" destId="{9105DD99-997B-4C1B-ADA5-B664B6F54945}" srcOrd="4" destOrd="0" presId="urn:microsoft.com/office/officeart/2005/8/layout/vList5"/>
    <dgm:cxn modelId="{89206C29-F1A5-4751-8EC5-9A1C58FD085C}" type="presParOf" srcId="{9105DD99-997B-4C1B-ADA5-B664B6F54945}" destId="{A47A7C2E-905C-46FD-BF00-9D2DAB80A713}" srcOrd="0" destOrd="0" presId="urn:microsoft.com/office/officeart/2005/8/layout/vList5"/>
    <dgm:cxn modelId="{51C927B3-D5AD-420A-9362-9085DCE1DBDC}" type="presParOf" srcId="{9105DD99-997B-4C1B-ADA5-B664B6F54945}" destId="{6A28CBE8-2129-4FA6-9CD5-8A50B60608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F952A8-040D-46DC-A042-FD91D6D171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D70E1CF-A5D3-4116-9B75-2168975EE369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venir Book" panose="02000503020000020003"/>
            </a:rPr>
            <a:t>CSR Review</a:t>
          </a:r>
          <a:endParaRPr lang="en-IN" sz="1800" dirty="0">
            <a:latin typeface="Book Antiqua" panose="02040602050305030304" pitchFamily="18" charset="0"/>
          </a:endParaRPr>
        </a:p>
      </dgm:t>
    </dgm:pt>
    <dgm:pt modelId="{3898F74F-A016-4237-A674-87781AB46EE5}" type="parTrans" cxnId="{39AA32F8-D137-4126-B11A-02E514DBF48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8392E4DA-A0AD-4696-BB6F-13A6243D876E}" type="sibTrans" cxnId="{39AA32F8-D137-4126-B11A-02E514DBF48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387AE557-A563-45C6-B6C0-5BA6BB2D4FB9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</a:rPr>
            <a:t>CSR implementation Support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546CBB1A-AD1F-4718-AB26-26AC86444661}" type="parTrans" cxnId="{22822CB5-F639-4E03-8783-DF124F7899A7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CB1F95CC-E9FD-44F2-96AA-62B0903592A9}" type="sibTrans" cxnId="{22822CB5-F639-4E03-8783-DF124F7899A7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6C92BDFD-54D7-4B30-AC61-A96D31298245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venir Book" panose="02000503020000020003"/>
            </a:rPr>
            <a:t>Advisory</a:t>
          </a:r>
          <a:endParaRPr lang="en-IN" sz="1800" dirty="0">
            <a:latin typeface="Book Antiqua" panose="02040602050305030304" pitchFamily="18" charset="0"/>
          </a:endParaRPr>
        </a:p>
      </dgm:t>
    </dgm:pt>
    <dgm:pt modelId="{2637887F-049C-4E73-A1C5-B0164989DA3D}" type="parTrans" cxnId="{8082D33F-6192-45C0-81B8-8C78C445C5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CBEC82CE-D829-4EC6-8CF1-5A9AFE3DF668}" type="sibTrans" cxnId="{8082D33F-6192-45C0-81B8-8C78C445C5B5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419CF693-BF20-473E-A6A7-78282F7CBC6F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Designing and implementation of paperless office including implementation of workflows for cross functional processes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B2561DFE-D413-437B-8736-7DFE22112FF4}" type="parTrans" cxnId="{EDCA51D6-4353-4787-9AA9-4DBAB3A09C1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8A168E54-F08D-484F-B0EB-FAD24A290F3E}" type="sibTrans" cxnId="{EDCA51D6-4353-4787-9AA9-4DBAB3A09C11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F3F5EF81-BE23-41C1-9A38-98333B7EB5DC}">
      <dgm:prSet phldrT="[Text]" custT="1"/>
      <dgm:spPr/>
      <dgm:t>
        <a:bodyPr/>
        <a:lstStyle/>
        <a:p>
          <a:r>
            <a:rPr lang="en-IN" sz="1800" b="1" dirty="0">
              <a:solidFill>
                <a:schemeClr val="bg1"/>
              </a:solidFill>
              <a:latin typeface="Avenir Book" panose="02000503020000020003"/>
            </a:rPr>
            <a:t>Investment Control Review </a:t>
          </a:r>
          <a:endParaRPr lang="en-IN" sz="1800" dirty="0">
            <a:latin typeface="Book Antiqua" panose="02040602050305030304" pitchFamily="18" charset="0"/>
          </a:endParaRPr>
        </a:p>
      </dgm:t>
    </dgm:pt>
    <dgm:pt modelId="{0B9FFD67-4FEE-4C37-9FED-12CB845C260E}" type="parTrans" cxnId="{FD4C8E08-8BF8-4AE3-9EE6-4B10D46F4363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D5778B01-B275-4481-ACEC-FD1A1645827C}" type="sibTrans" cxnId="{FD4C8E08-8BF8-4AE3-9EE6-4B10D46F4363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AB4029A6-4B24-4F5E-A5A2-AD609C5F7243}">
      <dgm:prSet phldrT="[Text]"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Control review of Investment operations for Banks/ Insurance/ Mutual Funds Treasury 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EAE6FB0B-5D5F-44A2-9809-55F34D5CD7EE}" type="parTrans" cxnId="{6083E4B1-B57D-4512-AF36-45F65ADDA890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6C01E023-A1A5-43C4-B107-881887A7DA65}" type="sibTrans" cxnId="{6083E4B1-B57D-4512-AF36-45F65ADDA890}">
      <dgm:prSet/>
      <dgm:spPr/>
      <dgm:t>
        <a:bodyPr/>
        <a:lstStyle/>
        <a:p>
          <a:endParaRPr lang="en-IN" sz="1400">
            <a:latin typeface="Book Antiqua" panose="02040602050305030304" pitchFamily="18" charset="0"/>
          </a:endParaRPr>
        </a:p>
      </dgm:t>
    </dgm:pt>
    <dgm:pt modelId="{744E8AFB-BAA8-4288-9F81-A98E1C578B69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Design and implementation of internal controls, advisory of cost optimization, IT access and controls </a:t>
          </a:r>
          <a:endParaRPr lang="en-US" sz="1400" dirty="0">
            <a:latin typeface="Book Antiqua" panose="02040602050305030304" pitchFamily="18" charset="0"/>
          </a:endParaRPr>
        </a:p>
      </dgm:t>
    </dgm:pt>
    <dgm:pt modelId="{D1F83715-6FCD-4540-A28A-6717FD95CC45}" type="parTrans" cxnId="{8D0C1C59-D862-4449-B0AB-CD01DB3DB800}">
      <dgm:prSet/>
      <dgm:spPr/>
      <dgm:t>
        <a:bodyPr/>
        <a:lstStyle/>
        <a:p>
          <a:endParaRPr lang="en-IN"/>
        </a:p>
      </dgm:t>
    </dgm:pt>
    <dgm:pt modelId="{21902A0D-B368-49E2-838D-7AFFF9F289DC}" type="sibTrans" cxnId="{8D0C1C59-D862-4449-B0AB-CD01DB3DB800}">
      <dgm:prSet/>
      <dgm:spPr/>
      <dgm:t>
        <a:bodyPr/>
        <a:lstStyle/>
        <a:p>
          <a:endParaRPr lang="en-IN"/>
        </a:p>
      </dgm:t>
    </dgm:pt>
    <dgm:pt modelId="{B4CDD0DE-4B36-4C73-B735-61EC8E49FE78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Process improvements/ best practices</a:t>
          </a:r>
          <a:endParaRPr lang="en-IN" sz="1400" dirty="0">
            <a:latin typeface="Book Antiqua" panose="02040602050305030304" pitchFamily="18" charset="0"/>
            <a:cs typeface="Avenir Book" panose="020B0503020203020204" pitchFamily="34" charset="-78"/>
          </a:endParaRPr>
        </a:p>
      </dgm:t>
    </dgm:pt>
    <dgm:pt modelId="{F3FEA8D2-8923-4947-8D5E-C821A5E06023}" type="parTrans" cxnId="{F873571D-4A9C-4F33-85B1-F24D52C42A7A}">
      <dgm:prSet/>
      <dgm:spPr/>
      <dgm:t>
        <a:bodyPr/>
        <a:lstStyle/>
        <a:p>
          <a:endParaRPr lang="en-IN"/>
        </a:p>
      </dgm:t>
    </dgm:pt>
    <dgm:pt modelId="{B42CD8A2-FCB8-434F-8C4B-6C9BF88B49EC}" type="sibTrans" cxnId="{F873571D-4A9C-4F33-85B1-F24D52C42A7A}">
      <dgm:prSet/>
      <dgm:spPr/>
      <dgm:t>
        <a:bodyPr/>
        <a:lstStyle/>
        <a:p>
          <a:endParaRPr lang="en-IN"/>
        </a:p>
      </dgm:t>
    </dgm:pt>
    <dgm:pt modelId="{88B84E1F-5D88-4640-A720-A6B81D81FF88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Conduct high-level management review, legal &amp; compliance review, &amp; operational review of processes of NGO partners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F89E3D42-80D3-4E09-8759-1AA62D12BBF2}" type="parTrans" cxnId="{DDE7DCB0-1A4D-446D-8F52-D12F8AE8A062}">
      <dgm:prSet/>
      <dgm:spPr/>
      <dgm:t>
        <a:bodyPr/>
        <a:lstStyle/>
        <a:p>
          <a:endParaRPr lang="en-IN"/>
        </a:p>
      </dgm:t>
    </dgm:pt>
    <dgm:pt modelId="{7FDD1DD9-6409-4A0C-B6C5-961A4059AB3B}" type="sibTrans" cxnId="{DDE7DCB0-1A4D-446D-8F52-D12F8AE8A062}">
      <dgm:prSet/>
      <dgm:spPr/>
      <dgm:t>
        <a:bodyPr/>
        <a:lstStyle/>
        <a:p>
          <a:endParaRPr lang="en-IN"/>
        </a:p>
      </dgm:t>
    </dgm:pt>
    <dgm:pt modelId="{DFF0FC28-49FE-41FA-880C-CDB89B04D42C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IN" sz="1400" dirty="0">
              <a:latin typeface="Book Antiqua" panose="02040602050305030304" pitchFamily="18" charset="0"/>
            </a:rPr>
            <a:t>Compliance audit</a:t>
          </a:r>
        </a:p>
      </dgm:t>
    </dgm:pt>
    <dgm:pt modelId="{A24E80F6-0317-4B0E-A62F-00676680EF3E}" type="parTrans" cxnId="{D71FE1FA-1782-4B92-B358-D1546A39C087}">
      <dgm:prSet/>
      <dgm:spPr/>
      <dgm:t>
        <a:bodyPr/>
        <a:lstStyle/>
        <a:p>
          <a:endParaRPr lang="en-IN"/>
        </a:p>
      </dgm:t>
    </dgm:pt>
    <dgm:pt modelId="{2C94247F-0F6E-440D-8E20-9661F1FC99E6}" type="sibTrans" cxnId="{D71FE1FA-1782-4B92-B358-D1546A39C087}">
      <dgm:prSet/>
      <dgm:spPr/>
      <dgm:t>
        <a:bodyPr/>
        <a:lstStyle/>
        <a:p>
          <a:endParaRPr lang="en-IN"/>
        </a:p>
      </dgm:t>
    </dgm:pt>
    <dgm:pt modelId="{13B347FF-7B73-4937-8D63-ABF67BA33B79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IN" sz="1400" dirty="0">
              <a:latin typeface="Book Antiqua" panose="02040602050305030304" pitchFamily="18" charset="0"/>
            </a:rPr>
            <a:t>Due diligence of the NGO prior to making CSR commitment if third party NGO mode is selected</a:t>
          </a:r>
        </a:p>
      </dgm:t>
    </dgm:pt>
    <dgm:pt modelId="{1081F23E-D273-4ACE-A0FB-10FF4568F1D0}" type="parTrans" cxnId="{10ECE232-0541-42E3-B4CE-1F11AA0C9CD3}">
      <dgm:prSet/>
      <dgm:spPr/>
      <dgm:t>
        <a:bodyPr/>
        <a:lstStyle/>
        <a:p>
          <a:endParaRPr lang="en-IN"/>
        </a:p>
      </dgm:t>
    </dgm:pt>
    <dgm:pt modelId="{165266F9-DFEB-4720-86F9-6C1854644357}" type="sibTrans" cxnId="{10ECE232-0541-42E3-B4CE-1F11AA0C9CD3}">
      <dgm:prSet/>
      <dgm:spPr/>
      <dgm:t>
        <a:bodyPr/>
        <a:lstStyle/>
        <a:p>
          <a:endParaRPr lang="en-IN"/>
        </a:p>
      </dgm:t>
    </dgm:pt>
    <dgm:pt modelId="{0B406374-099C-41F2-B321-F4F583EACAE9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Conduct impact analysis 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0B9DA3E6-D965-4A64-AC43-AEB1ECDC92F4}" type="parTrans" cxnId="{ADAEA60F-9D68-490F-860C-F067D182BF54}">
      <dgm:prSet/>
      <dgm:spPr/>
      <dgm:t>
        <a:bodyPr/>
        <a:lstStyle/>
        <a:p>
          <a:endParaRPr lang="en-IN"/>
        </a:p>
      </dgm:t>
    </dgm:pt>
    <dgm:pt modelId="{AEAE9278-21E3-4345-A7AB-03AEB353B9F9}" type="sibTrans" cxnId="{ADAEA60F-9D68-490F-860C-F067D182BF54}">
      <dgm:prSet/>
      <dgm:spPr/>
      <dgm:t>
        <a:bodyPr/>
        <a:lstStyle/>
        <a:p>
          <a:endParaRPr lang="en-IN"/>
        </a:p>
      </dgm:t>
    </dgm:pt>
    <dgm:pt modelId="{4A003266-597F-4DC0-BF5F-F70D74225A03}">
      <dgm:prSet custT="1"/>
      <dgm:spPr/>
      <dgm:t>
        <a:bodyPr/>
        <a:lstStyle/>
        <a:p>
          <a:pPr marL="363538" indent="-363538" algn="just">
            <a:buFont typeface="Wingdings" panose="05000000000000000000" pitchFamily="2" charset="2"/>
            <a:buChar char="q"/>
          </a:pPr>
          <a:r>
            <a:rPr lang="en-IN" sz="1400" dirty="0">
              <a:latin typeface="Book Antiqua" panose="02040602050305030304" pitchFamily="18" charset="0"/>
            </a:rPr>
            <a:t>Documentation of policies and processes</a:t>
          </a:r>
        </a:p>
      </dgm:t>
    </dgm:pt>
    <dgm:pt modelId="{8695AE62-8056-4A80-8030-9194DE1AC547}" type="parTrans" cxnId="{D5AE2DC9-3B67-4C80-BCC1-661BB4858330}">
      <dgm:prSet/>
      <dgm:spPr/>
      <dgm:t>
        <a:bodyPr/>
        <a:lstStyle/>
        <a:p>
          <a:endParaRPr lang="en-IN"/>
        </a:p>
      </dgm:t>
    </dgm:pt>
    <dgm:pt modelId="{A7E3011D-AB46-46CA-ADB7-C3C83A3D349D}" type="sibTrans" cxnId="{D5AE2DC9-3B67-4C80-BCC1-661BB4858330}">
      <dgm:prSet/>
      <dgm:spPr/>
      <dgm:t>
        <a:bodyPr/>
        <a:lstStyle/>
        <a:p>
          <a:endParaRPr lang="en-IN"/>
        </a:p>
      </dgm:t>
    </dgm:pt>
    <dgm:pt modelId="{FB2F0B53-FCCE-4F79-90E7-B44F3FBF0B20}" type="pres">
      <dgm:prSet presAssocID="{CFF952A8-040D-46DC-A042-FD91D6D171D8}" presName="Name0" presStyleCnt="0">
        <dgm:presLayoutVars>
          <dgm:dir/>
          <dgm:animLvl val="lvl"/>
          <dgm:resizeHandles val="exact"/>
        </dgm:presLayoutVars>
      </dgm:prSet>
      <dgm:spPr/>
    </dgm:pt>
    <dgm:pt modelId="{22B3C313-59B1-4427-830A-A83AC602B9A4}" type="pres">
      <dgm:prSet presAssocID="{0D70E1CF-A5D3-4116-9B75-2168975EE369}" presName="linNode" presStyleCnt="0"/>
      <dgm:spPr/>
    </dgm:pt>
    <dgm:pt modelId="{5BA9F6EF-4974-478F-8C9C-21C71319AE39}" type="pres">
      <dgm:prSet presAssocID="{0D70E1CF-A5D3-4116-9B75-2168975EE3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CF7DD16-6119-46DA-9708-2B2AF61C2B8E}" type="pres">
      <dgm:prSet presAssocID="{0D70E1CF-A5D3-4116-9B75-2168975EE369}" presName="descendantText" presStyleLbl="alignAccFollowNode1" presStyleIdx="0" presStyleCnt="3" custScaleY="132946">
        <dgm:presLayoutVars>
          <dgm:bulletEnabled val="1"/>
        </dgm:presLayoutVars>
      </dgm:prSet>
      <dgm:spPr/>
    </dgm:pt>
    <dgm:pt modelId="{7738A941-5937-432E-ABD6-93A0C09E94C9}" type="pres">
      <dgm:prSet presAssocID="{8392E4DA-A0AD-4696-BB6F-13A6243D876E}" presName="sp" presStyleCnt="0"/>
      <dgm:spPr/>
    </dgm:pt>
    <dgm:pt modelId="{1881155C-E618-4C0E-9024-40800E85FB81}" type="pres">
      <dgm:prSet presAssocID="{6C92BDFD-54D7-4B30-AC61-A96D31298245}" presName="linNode" presStyleCnt="0"/>
      <dgm:spPr/>
    </dgm:pt>
    <dgm:pt modelId="{414E491A-5087-460F-BA53-E81CC5BDAC88}" type="pres">
      <dgm:prSet presAssocID="{6C92BDFD-54D7-4B30-AC61-A96D3129824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99D866B-F2AF-4C5F-8050-0A583FC7E2F2}" type="pres">
      <dgm:prSet presAssocID="{6C92BDFD-54D7-4B30-AC61-A96D31298245}" presName="descendantText" presStyleLbl="alignAccFollowNode1" presStyleIdx="1" presStyleCnt="3">
        <dgm:presLayoutVars>
          <dgm:bulletEnabled val="1"/>
        </dgm:presLayoutVars>
      </dgm:prSet>
      <dgm:spPr/>
    </dgm:pt>
    <dgm:pt modelId="{E9240918-5BF9-443B-9823-6E1382D25416}" type="pres">
      <dgm:prSet presAssocID="{CBEC82CE-D829-4EC6-8CF1-5A9AFE3DF668}" presName="sp" presStyleCnt="0"/>
      <dgm:spPr/>
    </dgm:pt>
    <dgm:pt modelId="{FBBF9887-2F4F-4B67-8DBA-010AF0AA7BB1}" type="pres">
      <dgm:prSet presAssocID="{F3F5EF81-BE23-41C1-9A38-98333B7EB5DC}" presName="linNode" presStyleCnt="0"/>
      <dgm:spPr/>
    </dgm:pt>
    <dgm:pt modelId="{184E4A9F-88B8-4A8A-B731-53F3872D7647}" type="pres">
      <dgm:prSet presAssocID="{F3F5EF81-BE23-41C1-9A38-98333B7EB5D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7C8C504-CC8F-4771-B3E7-2047E4631176}" type="pres">
      <dgm:prSet presAssocID="{F3F5EF81-BE23-41C1-9A38-98333B7EB5D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D4C8E08-8BF8-4AE3-9EE6-4B10D46F4363}" srcId="{CFF952A8-040D-46DC-A042-FD91D6D171D8}" destId="{F3F5EF81-BE23-41C1-9A38-98333B7EB5DC}" srcOrd="2" destOrd="0" parTransId="{0B9FFD67-4FEE-4C37-9FED-12CB845C260E}" sibTransId="{D5778B01-B275-4481-ACEC-FD1A1645827C}"/>
    <dgm:cxn modelId="{ADAEA60F-9D68-490F-860C-F067D182BF54}" srcId="{387AE557-A563-45C6-B6C0-5BA6BB2D4FB9}" destId="{0B406374-099C-41F2-B321-F4F583EACAE9}" srcOrd="1" destOrd="0" parTransId="{0B9DA3E6-D965-4A64-AC43-AEB1ECDC92F4}" sibTransId="{AEAE9278-21E3-4345-A7AB-03AEB353B9F9}"/>
    <dgm:cxn modelId="{5EE4B811-5E27-466C-A2F0-581F58E13F33}" type="presOf" srcId="{744E8AFB-BAA8-4288-9F81-A98E1C578B69}" destId="{D99D866B-F2AF-4C5F-8050-0A583FC7E2F2}" srcOrd="0" destOrd="1" presId="urn:microsoft.com/office/officeart/2005/8/layout/vList5"/>
    <dgm:cxn modelId="{D17F1213-F152-4822-8CCE-E168A1A1F24A}" type="presOf" srcId="{DFF0FC28-49FE-41FA-880C-CDB89B04D42C}" destId="{FCF7DD16-6119-46DA-9708-2B2AF61C2B8E}" srcOrd="0" destOrd="4" presId="urn:microsoft.com/office/officeart/2005/8/layout/vList5"/>
    <dgm:cxn modelId="{F873571D-4A9C-4F33-85B1-F24D52C42A7A}" srcId="{F3F5EF81-BE23-41C1-9A38-98333B7EB5DC}" destId="{B4CDD0DE-4B36-4C73-B735-61EC8E49FE78}" srcOrd="1" destOrd="0" parTransId="{F3FEA8D2-8923-4947-8D5E-C821A5E06023}" sibTransId="{B42CD8A2-FCB8-434F-8C4B-6C9BF88B49EC}"/>
    <dgm:cxn modelId="{815FD922-5709-4360-AC8F-FC631CFE98F9}" type="presOf" srcId="{F3F5EF81-BE23-41C1-9A38-98333B7EB5DC}" destId="{184E4A9F-88B8-4A8A-B731-53F3872D7647}" srcOrd="0" destOrd="0" presId="urn:microsoft.com/office/officeart/2005/8/layout/vList5"/>
    <dgm:cxn modelId="{10ECE232-0541-42E3-B4CE-1F11AA0C9CD3}" srcId="{DFF0FC28-49FE-41FA-880C-CDB89B04D42C}" destId="{13B347FF-7B73-4937-8D63-ABF67BA33B79}" srcOrd="0" destOrd="0" parTransId="{1081F23E-D273-4ACE-A0FB-10FF4568F1D0}" sibTransId="{165266F9-DFEB-4720-86F9-6C1854644357}"/>
    <dgm:cxn modelId="{8082D33F-6192-45C0-81B8-8C78C445C5B5}" srcId="{CFF952A8-040D-46DC-A042-FD91D6D171D8}" destId="{6C92BDFD-54D7-4B30-AC61-A96D31298245}" srcOrd="1" destOrd="0" parTransId="{2637887F-049C-4E73-A1C5-B0164989DA3D}" sibTransId="{CBEC82CE-D829-4EC6-8CF1-5A9AFE3DF668}"/>
    <dgm:cxn modelId="{36A8AC5D-A3B8-42DE-8608-833C30D3089A}" type="presOf" srcId="{CFF952A8-040D-46DC-A042-FD91D6D171D8}" destId="{FB2F0B53-FCCE-4F79-90E7-B44F3FBF0B20}" srcOrd="0" destOrd="0" presId="urn:microsoft.com/office/officeart/2005/8/layout/vList5"/>
    <dgm:cxn modelId="{E7D4F95D-2F19-442D-AA93-4EE7A8597D6F}" type="presOf" srcId="{13B347FF-7B73-4937-8D63-ABF67BA33B79}" destId="{FCF7DD16-6119-46DA-9708-2B2AF61C2B8E}" srcOrd="0" destOrd="5" presId="urn:microsoft.com/office/officeart/2005/8/layout/vList5"/>
    <dgm:cxn modelId="{D0EF8746-B586-4BCE-ABC0-F3D7EB9C1FF3}" type="presOf" srcId="{419CF693-BF20-473E-A6A7-78282F7CBC6F}" destId="{D99D866B-F2AF-4C5F-8050-0A583FC7E2F2}" srcOrd="0" destOrd="0" presId="urn:microsoft.com/office/officeart/2005/8/layout/vList5"/>
    <dgm:cxn modelId="{8D0C1C59-D862-4449-B0AB-CD01DB3DB800}" srcId="{6C92BDFD-54D7-4B30-AC61-A96D31298245}" destId="{744E8AFB-BAA8-4288-9F81-A98E1C578B69}" srcOrd="1" destOrd="0" parTransId="{D1F83715-6FCD-4540-A28A-6717FD95CC45}" sibTransId="{21902A0D-B368-49E2-838D-7AFFF9F289DC}"/>
    <dgm:cxn modelId="{ACC88C7D-4ABB-4B20-A62F-50141BCA229D}" type="presOf" srcId="{6C92BDFD-54D7-4B30-AC61-A96D31298245}" destId="{414E491A-5087-460F-BA53-E81CC5BDAC88}" srcOrd="0" destOrd="0" presId="urn:microsoft.com/office/officeart/2005/8/layout/vList5"/>
    <dgm:cxn modelId="{AA34E191-FF76-4072-9B2F-FCDBC1624AE3}" type="presOf" srcId="{0B406374-099C-41F2-B321-F4F583EACAE9}" destId="{FCF7DD16-6119-46DA-9708-2B2AF61C2B8E}" srcOrd="0" destOrd="2" presId="urn:microsoft.com/office/officeart/2005/8/layout/vList5"/>
    <dgm:cxn modelId="{0F5C9994-2E31-49D3-A23C-72CE78883BCD}" type="presOf" srcId="{4A003266-597F-4DC0-BF5F-F70D74225A03}" destId="{FCF7DD16-6119-46DA-9708-2B2AF61C2B8E}" srcOrd="0" destOrd="3" presId="urn:microsoft.com/office/officeart/2005/8/layout/vList5"/>
    <dgm:cxn modelId="{2548C1A7-FB8F-4FD1-BA09-DB6952269C87}" type="presOf" srcId="{88B84E1F-5D88-4640-A720-A6B81D81FF88}" destId="{FCF7DD16-6119-46DA-9708-2B2AF61C2B8E}" srcOrd="0" destOrd="1" presId="urn:microsoft.com/office/officeart/2005/8/layout/vList5"/>
    <dgm:cxn modelId="{28CB39AE-F128-4A7C-80B5-9100DCE3EE8E}" type="presOf" srcId="{B4CDD0DE-4B36-4C73-B735-61EC8E49FE78}" destId="{57C8C504-CC8F-4771-B3E7-2047E4631176}" srcOrd="0" destOrd="1" presId="urn:microsoft.com/office/officeart/2005/8/layout/vList5"/>
    <dgm:cxn modelId="{DDE7DCB0-1A4D-446D-8F52-D12F8AE8A062}" srcId="{387AE557-A563-45C6-B6C0-5BA6BB2D4FB9}" destId="{88B84E1F-5D88-4640-A720-A6B81D81FF88}" srcOrd="0" destOrd="0" parTransId="{F89E3D42-80D3-4E09-8759-1AA62D12BBF2}" sibTransId="{7FDD1DD9-6409-4A0C-B6C5-961A4059AB3B}"/>
    <dgm:cxn modelId="{6083E4B1-B57D-4512-AF36-45F65ADDA890}" srcId="{F3F5EF81-BE23-41C1-9A38-98333B7EB5DC}" destId="{AB4029A6-4B24-4F5E-A5A2-AD609C5F7243}" srcOrd="0" destOrd="0" parTransId="{EAE6FB0B-5D5F-44A2-9809-55F34D5CD7EE}" sibTransId="{6C01E023-A1A5-43C4-B107-881887A7DA65}"/>
    <dgm:cxn modelId="{22822CB5-F639-4E03-8783-DF124F7899A7}" srcId="{0D70E1CF-A5D3-4116-9B75-2168975EE369}" destId="{387AE557-A563-45C6-B6C0-5BA6BB2D4FB9}" srcOrd="0" destOrd="0" parTransId="{546CBB1A-AD1F-4718-AB26-26AC86444661}" sibTransId="{CB1F95CC-E9FD-44F2-96AA-62B0903592A9}"/>
    <dgm:cxn modelId="{391E12C9-F2D9-43FA-8B6C-5C7FF1D85B67}" type="presOf" srcId="{387AE557-A563-45C6-B6C0-5BA6BB2D4FB9}" destId="{FCF7DD16-6119-46DA-9708-2B2AF61C2B8E}" srcOrd="0" destOrd="0" presId="urn:microsoft.com/office/officeart/2005/8/layout/vList5"/>
    <dgm:cxn modelId="{D5AE2DC9-3B67-4C80-BCC1-661BB4858330}" srcId="{387AE557-A563-45C6-B6C0-5BA6BB2D4FB9}" destId="{4A003266-597F-4DC0-BF5F-F70D74225A03}" srcOrd="2" destOrd="0" parTransId="{8695AE62-8056-4A80-8030-9194DE1AC547}" sibTransId="{A7E3011D-AB46-46CA-ADB7-C3C83A3D349D}"/>
    <dgm:cxn modelId="{EDCA51D6-4353-4787-9AA9-4DBAB3A09C11}" srcId="{6C92BDFD-54D7-4B30-AC61-A96D31298245}" destId="{419CF693-BF20-473E-A6A7-78282F7CBC6F}" srcOrd="0" destOrd="0" parTransId="{B2561DFE-D413-437B-8736-7DFE22112FF4}" sibTransId="{8A168E54-F08D-484F-B0EB-FAD24A290F3E}"/>
    <dgm:cxn modelId="{C06B98E4-A52E-4960-A228-D1E0BD454DA0}" type="presOf" srcId="{AB4029A6-4B24-4F5E-A5A2-AD609C5F7243}" destId="{57C8C504-CC8F-4771-B3E7-2047E4631176}" srcOrd="0" destOrd="0" presId="urn:microsoft.com/office/officeart/2005/8/layout/vList5"/>
    <dgm:cxn modelId="{39AA32F8-D137-4126-B11A-02E514DBF485}" srcId="{CFF952A8-040D-46DC-A042-FD91D6D171D8}" destId="{0D70E1CF-A5D3-4116-9B75-2168975EE369}" srcOrd="0" destOrd="0" parTransId="{3898F74F-A016-4237-A674-87781AB46EE5}" sibTransId="{8392E4DA-A0AD-4696-BB6F-13A6243D876E}"/>
    <dgm:cxn modelId="{D71FE1FA-1782-4B92-B358-D1546A39C087}" srcId="{0D70E1CF-A5D3-4116-9B75-2168975EE369}" destId="{DFF0FC28-49FE-41FA-880C-CDB89B04D42C}" srcOrd="1" destOrd="0" parTransId="{A24E80F6-0317-4B0E-A62F-00676680EF3E}" sibTransId="{2C94247F-0F6E-440D-8E20-9661F1FC99E6}"/>
    <dgm:cxn modelId="{2F20FFFF-0EEA-43A8-B9BF-D5B16CAF176C}" type="presOf" srcId="{0D70E1CF-A5D3-4116-9B75-2168975EE369}" destId="{5BA9F6EF-4974-478F-8C9C-21C71319AE39}" srcOrd="0" destOrd="0" presId="urn:microsoft.com/office/officeart/2005/8/layout/vList5"/>
    <dgm:cxn modelId="{5769A38E-FE8F-4551-8E40-3F54C6C38941}" type="presParOf" srcId="{FB2F0B53-FCCE-4F79-90E7-B44F3FBF0B20}" destId="{22B3C313-59B1-4427-830A-A83AC602B9A4}" srcOrd="0" destOrd="0" presId="urn:microsoft.com/office/officeart/2005/8/layout/vList5"/>
    <dgm:cxn modelId="{DB7D4AD5-C479-4B3D-95B8-092D5195B899}" type="presParOf" srcId="{22B3C313-59B1-4427-830A-A83AC602B9A4}" destId="{5BA9F6EF-4974-478F-8C9C-21C71319AE39}" srcOrd="0" destOrd="0" presId="urn:microsoft.com/office/officeart/2005/8/layout/vList5"/>
    <dgm:cxn modelId="{721CA9FE-AB56-497C-A8C9-5BEF4E83DE27}" type="presParOf" srcId="{22B3C313-59B1-4427-830A-A83AC602B9A4}" destId="{FCF7DD16-6119-46DA-9708-2B2AF61C2B8E}" srcOrd="1" destOrd="0" presId="urn:microsoft.com/office/officeart/2005/8/layout/vList5"/>
    <dgm:cxn modelId="{E90FDC36-8D3C-412F-8A8B-C75FCA16F3BE}" type="presParOf" srcId="{FB2F0B53-FCCE-4F79-90E7-B44F3FBF0B20}" destId="{7738A941-5937-432E-ABD6-93A0C09E94C9}" srcOrd="1" destOrd="0" presId="urn:microsoft.com/office/officeart/2005/8/layout/vList5"/>
    <dgm:cxn modelId="{3E7901AB-DACC-4AAB-9665-EAA40FD60246}" type="presParOf" srcId="{FB2F0B53-FCCE-4F79-90E7-B44F3FBF0B20}" destId="{1881155C-E618-4C0E-9024-40800E85FB81}" srcOrd="2" destOrd="0" presId="urn:microsoft.com/office/officeart/2005/8/layout/vList5"/>
    <dgm:cxn modelId="{7B8854D0-4F89-44DC-A759-1FE49A437DA3}" type="presParOf" srcId="{1881155C-E618-4C0E-9024-40800E85FB81}" destId="{414E491A-5087-460F-BA53-E81CC5BDAC88}" srcOrd="0" destOrd="0" presId="urn:microsoft.com/office/officeart/2005/8/layout/vList5"/>
    <dgm:cxn modelId="{20EB6509-F437-4C79-A314-D09DAFA3BE2E}" type="presParOf" srcId="{1881155C-E618-4C0E-9024-40800E85FB81}" destId="{D99D866B-F2AF-4C5F-8050-0A583FC7E2F2}" srcOrd="1" destOrd="0" presId="urn:microsoft.com/office/officeart/2005/8/layout/vList5"/>
    <dgm:cxn modelId="{4A374D37-75A5-4696-8F20-D135AE6535B2}" type="presParOf" srcId="{FB2F0B53-FCCE-4F79-90E7-B44F3FBF0B20}" destId="{E9240918-5BF9-443B-9823-6E1382D25416}" srcOrd="3" destOrd="0" presId="urn:microsoft.com/office/officeart/2005/8/layout/vList5"/>
    <dgm:cxn modelId="{ECE7BB7E-00DE-4BCD-AD10-442055666F34}" type="presParOf" srcId="{FB2F0B53-FCCE-4F79-90E7-B44F3FBF0B20}" destId="{FBBF9887-2F4F-4B67-8DBA-010AF0AA7BB1}" srcOrd="4" destOrd="0" presId="urn:microsoft.com/office/officeart/2005/8/layout/vList5"/>
    <dgm:cxn modelId="{5992013A-A4BA-4E65-BBAF-C46612686589}" type="presParOf" srcId="{FBBF9887-2F4F-4B67-8DBA-010AF0AA7BB1}" destId="{184E4A9F-88B8-4A8A-B731-53F3872D7647}" srcOrd="0" destOrd="0" presId="urn:microsoft.com/office/officeart/2005/8/layout/vList5"/>
    <dgm:cxn modelId="{ABF71B8A-BA40-45E7-BBDC-AD0C55D4F2A5}" type="presParOf" srcId="{FBBF9887-2F4F-4B67-8DBA-010AF0AA7BB1}" destId="{57C8C504-CC8F-4771-B3E7-2047E46311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F952A8-040D-46DC-A042-FD91D6D171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F28C771-6076-404E-88DD-26A7F20636F4}">
      <dgm:prSet custT="1"/>
      <dgm:spPr/>
      <dgm:t>
        <a:bodyPr/>
        <a:lstStyle/>
        <a:p>
          <a:r>
            <a:rPr lang="en-IN" sz="2000" b="1" dirty="0">
              <a:solidFill>
                <a:schemeClr val="bg1"/>
              </a:solidFill>
              <a:latin typeface="Book Antiqua" panose="02040602050305030304" pitchFamily="18" charset="0"/>
            </a:rPr>
            <a:t>Hospital &amp; Hospitality Audits</a:t>
          </a:r>
        </a:p>
      </dgm:t>
    </dgm:pt>
    <dgm:pt modelId="{554DA646-2178-4028-9061-BE1E2E9D9AC0}" type="parTrans" cxnId="{512E225B-1FC1-4DBA-BEB8-AFF80F25B3BC}">
      <dgm:prSet/>
      <dgm:spPr/>
      <dgm:t>
        <a:bodyPr/>
        <a:lstStyle/>
        <a:p>
          <a:endParaRPr lang="en-IN"/>
        </a:p>
      </dgm:t>
    </dgm:pt>
    <dgm:pt modelId="{49D8AD97-B631-4A34-8C72-9872A13AF68E}" type="sibTrans" cxnId="{512E225B-1FC1-4DBA-BEB8-AFF80F25B3BC}">
      <dgm:prSet/>
      <dgm:spPr/>
      <dgm:t>
        <a:bodyPr/>
        <a:lstStyle/>
        <a:p>
          <a:endParaRPr lang="en-IN"/>
        </a:p>
      </dgm:t>
    </dgm:pt>
    <dgm:pt modelId="{93B2EF97-3A09-4A27-ADE5-BD08118A3620}">
      <dgm:prSet custT="1"/>
      <dgm:spPr/>
      <dgm:t>
        <a:bodyPr/>
        <a:lstStyle/>
        <a:p>
          <a:pPr marL="357188" indent="-35718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Concurrent audit of In-Patient/ Room occupancy billing identifying the revenue leakage</a:t>
          </a:r>
          <a:endParaRPr lang="en-IN" sz="1400" b="1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B4F0375C-86D9-48DC-BF5D-8676EB3AA021}" type="parTrans" cxnId="{A3E364E3-AB09-412C-805D-5AD28BB3192F}">
      <dgm:prSet/>
      <dgm:spPr/>
      <dgm:t>
        <a:bodyPr/>
        <a:lstStyle/>
        <a:p>
          <a:endParaRPr lang="en-IN"/>
        </a:p>
      </dgm:t>
    </dgm:pt>
    <dgm:pt modelId="{7AD49D9E-391A-4984-BB32-3F67EC0C0BCA}" type="sibTrans" cxnId="{A3E364E3-AB09-412C-805D-5AD28BB3192F}">
      <dgm:prSet/>
      <dgm:spPr/>
      <dgm:t>
        <a:bodyPr/>
        <a:lstStyle/>
        <a:p>
          <a:endParaRPr lang="en-IN"/>
        </a:p>
      </dgm:t>
    </dgm:pt>
    <dgm:pt modelId="{27E2C7C2-949E-4D80-A478-D9F06A8F993D}">
      <dgm:prSet custT="1"/>
      <dgm:spPr/>
      <dgm:t>
        <a:bodyPr/>
        <a:lstStyle/>
        <a:p>
          <a:pPr marL="357188" indent="-357188" algn="just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Internal audit covering Cash handling &amp; banking, Procurement, compliance review related to hospitals, People Management, Capital Assets, F&amp;B revenue etc. </a:t>
          </a:r>
        </a:p>
      </dgm:t>
    </dgm:pt>
    <dgm:pt modelId="{120B39BD-671E-4D31-8ACF-1B3E152C8F2A}" type="parTrans" cxnId="{5D45DBEA-1AF9-43E7-8B16-06CC8729138B}">
      <dgm:prSet/>
      <dgm:spPr/>
      <dgm:t>
        <a:bodyPr/>
        <a:lstStyle/>
        <a:p>
          <a:endParaRPr lang="en-IN"/>
        </a:p>
      </dgm:t>
    </dgm:pt>
    <dgm:pt modelId="{50377E38-CCE3-40AB-A959-21E6C7670DC7}" type="sibTrans" cxnId="{5D45DBEA-1AF9-43E7-8B16-06CC8729138B}">
      <dgm:prSet/>
      <dgm:spPr/>
      <dgm:t>
        <a:bodyPr/>
        <a:lstStyle/>
        <a:p>
          <a:endParaRPr lang="en-IN"/>
        </a:p>
      </dgm:t>
    </dgm:pt>
    <dgm:pt modelId="{A2881C64-B533-4C01-B3AC-2343F6B8058B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Book Antiqua" panose="02040602050305030304" pitchFamily="18" charset="0"/>
            </a:rPr>
            <a:t>Other Areas</a:t>
          </a:r>
          <a:endParaRPr lang="en-IN" sz="2000" dirty="0">
            <a:latin typeface="Book Antiqua" panose="02040602050305030304" pitchFamily="18" charset="0"/>
          </a:endParaRPr>
        </a:p>
      </dgm:t>
    </dgm:pt>
    <dgm:pt modelId="{2068D0D4-FA23-4E12-B136-A58B54270DD7}" type="parTrans" cxnId="{8B493A72-AA66-470C-BB93-F962A2F92B45}">
      <dgm:prSet/>
      <dgm:spPr/>
      <dgm:t>
        <a:bodyPr/>
        <a:lstStyle/>
        <a:p>
          <a:endParaRPr lang="en-IN"/>
        </a:p>
      </dgm:t>
    </dgm:pt>
    <dgm:pt modelId="{7E92E47B-4493-4F19-A94A-A8ACD7F73BA3}" type="sibTrans" cxnId="{8B493A72-AA66-470C-BB93-F962A2F92B45}">
      <dgm:prSet/>
      <dgm:spPr/>
      <dgm:t>
        <a:bodyPr/>
        <a:lstStyle/>
        <a:p>
          <a:endParaRPr lang="en-IN"/>
        </a:p>
      </dgm:t>
    </dgm:pt>
    <dgm:pt modelId="{EC433534-7125-4860-8516-61B9A0C61F13}">
      <dgm:prSet custT="1"/>
      <dgm:spPr/>
      <dgm:t>
        <a:bodyPr/>
        <a:lstStyle/>
        <a:p>
          <a:pPr marL="357188" indent="-357188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  <a:cs typeface="Avenir Book" panose="020B0503020203020204" pitchFamily="34" charset="-78"/>
            </a:rPr>
            <a:t>Vendor Audits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DE1817CA-DB15-411A-849C-283F7634CF6D}" type="parTrans" cxnId="{7603B9FF-B189-4A33-9088-C6AB241A55E6}">
      <dgm:prSet/>
      <dgm:spPr/>
      <dgm:t>
        <a:bodyPr/>
        <a:lstStyle/>
        <a:p>
          <a:endParaRPr lang="en-IN"/>
        </a:p>
      </dgm:t>
    </dgm:pt>
    <dgm:pt modelId="{D3EE6321-7598-4E1C-87D5-01AA60429813}" type="sibTrans" cxnId="{7603B9FF-B189-4A33-9088-C6AB241A55E6}">
      <dgm:prSet/>
      <dgm:spPr/>
      <dgm:t>
        <a:bodyPr/>
        <a:lstStyle/>
        <a:p>
          <a:endParaRPr lang="en-IN"/>
        </a:p>
      </dgm:t>
    </dgm:pt>
    <dgm:pt modelId="{A8CBAEFE-3528-41AB-A71B-926C4483F19A}">
      <dgm:prSet custT="1"/>
      <dgm:spPr/>
      <dgm:t>
        <a:bodyPr/>
        <a:lstStyle/>
        <a:p>
          <a:pPr marL="357188" indent="-357188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</a:rPr>
            <a:t>Depot/ Branch Audits</a:t>
          </a:r>
          <a:endParaRPr lang="en-IN" sz="1400" dirty="0">
            <a:latin typeface="Book Antiqua" panose="02040602050305030304" pitchFamily="18" charset="0"/>
          </a:endParaRPr>
        </a:p>
      </dgm:t>
    </dgm:pt>
    <dgm:pt modelId="{F0DF59BA-457A-4747-8EC7-5272B4576B6F}" type="parTrans" cxnId="{ECFF095E-53D1-41E5-AB73-5A4E31AEBF2A}">
      <dgm:prSet/>
      <dgm:spPr/>
      <dgm:t>
        <a:bodyPr/>
        <a:lstStyle/>
        <a:p>
          <a:endParaRPr lang="en-IN"/>
        </a:p>
      </dgm:t>
    </dgm:pt>
    <dgm:pt modelId="{A87CFA54-85C6-4008-8F89-70142B2480CF}" type="sibTrans" cxnId="{ECFF095E-53D1-41E5-AB73-5A4E31AEBF2A}">
      <dgm:prSet/>
      <dgm:spPr/>
      <dgm:t>
        <a:bodyPr/>
        <a:lstStyle/>
        <a:p>
          <a:endParaRPr lang="en-IN"/>
        </a:p>
      </dgm:t>
    </dgm:pt>
    <dgm:pt modelId="{BC2AE3B6-A285-475C-A0ED-7DDF560D4DBF}">
      <dgm:prSet custT="1"/>
      <dgm:spPr/>
      <dgm:t>
        <a:bodyPr/>
        <a:lstStyle/>
        <a:p>
          <a:pPr marL="357188" indent="-357188">
            <a:buFont typeface="Wingdings" panose="05000000000000000000" pitchFamily="2" charset="2"/>
            <a:buChar char="q"/>
          </a:pPr>
          <a:r>
            <a:rPr lang="en-US" sz="1400" dirty="0">
              <a:latin typeface="Book Antiqua" panose="02040602050305030304" pitchFamily="18" charset="0"/>
            </a:rPr>
            <a:t>Mystery Shopping</a:t>
          </a:r>
          <a:endParaRPr lang="en-IN" sz="1400" dirty="0"/>
        </a:p>
      </dgm:t>
    </dgm:pt>
    <dgm:pt modelId="{54768FB2-B93D-471F-B119-BA43F243F58C}" type="parTrans" cxnId="{8BD063E3-A05F-4D4E-A380-73737824ABEF}">
      <dgm:prSet/>
      <dgm:spPr/>
      <dgm:t>
        <a:bodyPr/>
        <a:lstStyle/>
        <a:p>
          <a:endParaRPr lang="en-IN"/>
        </a:p>
      </dgm:t>
    </dgm:pt>
    <dgm:pt modelId="{D474CE5C-6F0C-4492-A3A7-7A6651C284C3}" type="sibTrans" cxnId="{8BD063E3-A05F-4D4E-A380-73737824ABEF}">
      <dgm:prSet/>
      <dgm:spPr/>
      <dgm:t>
        <a:bodyPr/>
        <a:lstStyle/>
        <a:p>
          <a:endParaRPr lang="en-IN"/>
        </a:p>
      </dgm:t>
    </dgm:pt>
    <dgm:pt modelId="{FB2F0B53-FCCE-4F79-90E7-B44F3FBF0B20}" type="pres">
      <dgm:prSet presAssocID="{CFF952A8-040D-46DC-A042-FD91D6D171D8}" presName="Name0" presStyleCnt="0">
        <dgm:presLayoutVars>
          <dgm:dir/>
          <dgm:animLvl val="lvl"/>
          <dgm:resizeHandles val="exact"/>
        </dgm:presLayoutVars>
      </dgm:prSet>
      <dgm:spPr/>
    </dgm:pt>
    <dgm:pt modelId="{75BCC706-0CD0-408C-8493-DF1A7F795F71}" type="pres">
      <dgm:prSet presAssocID="{BF28C771-6076-404E-88DD-26A7F20636F4}" presName="linNode" presStyleCnt="0"/>
      <dgm:spPr/>
    </dgm:pt>
    <dgm:pt modelId="{9135B5FF-1203-45B9-94BD-3161233C64F1}" type="pres">
      <dgm:prSet presAssocID="{BF28C771-6076-404E-88DD-26A7F20636F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A1B6F8B-5E23-4FBA-AF5C-8C9CF453E2A8}" type="pres">
      <dgm:prSet presAssocID="{BF28C771-6076-404E-88DD-26A7F20636F4}" presName="descendantText" presStyleLbl="alignAccFollowNode1" presStyleIdx="0" presStyleCnt="2">
        <dgm:presLayoutVars>
          <dgm:bulletEnabled val="1"/>
        </dgm:presLayoutVars>
      </dgm:prSet>
      <dgm:spPr/>
    </dgm:pt>
    <dgm:pt modelId="{717D1E27-847E-4932-94FC-56AA8AD8EC61}" type="pres">
      <dgm:prSet presAssocID="{49D8AD97-B631-4A34-8C72-9872A13AF68E}" presName="sp" presStyleCnt="0"/>
      <dgm:spPr/>
    </dgm:pt>
    <dgm:pt modelId="{BAB4B158-E239-4D3C-95D9-EB5E30283C0F}" type="pres">
      <dgm:prSet presAssocID="{A2881C64-B533-4C01-B3AC-2343F6B8058B}" presName="linNode" presStyleCnt="0"/>
      <dgm:spPr/>
    </dgm:pt>
    <dgm:pt modelId="{8EA11505-90FE-4CA8-B95F-72A8E0080089}" type="pres">
      <dgm:prSet presAssocID="{A2881C64-B533-4C01-B3AC-2343F6B8058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AC6A25F-08E0-4562-ABAE-BAE8125E98A6}" type="pres">
      <dgm:prSet presAssocID="{A2881C64-B533-4C01-B3AC-2343F6B8058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F8C0227-A04E-4DED-9BB6-50AEEA9EE765}" type="presOf" srcId="{A2881C64-B533-4C01-B3AC-2343F6B8058B}" destId="{8EA11505-90FE-4CA8-B95F-72A8E0080089}" srcOrd="0" destOrd="0" presId="urn:microsoft.com/office/officeart/2005/8/layout/vList5"/>
    <dgm:cxn modelId="{512E225B-1FC1-4DBA-BEB8-AFF80F25B3BC}" srcId="{CFF952A8-040D-46DC-A042-FD91D6D171D8}" destId="{BF28C771-6076-404E-88DD-26A7F20636F4}" srcOrd="0" destOrd="0" parTransId="{554DA646-2178-4028-9061-BE1E2E9D9AC0}" sibTransId="{49D8AD97-B631-4A34-8C72-9872A13AF68E}"/>
    <dgm:cxn modelId="{36A8AC5D-A3B8-42DE-8608-833C30D3089A}" type="presOf" srcId="{CFF952A8-040D-46DC-A042-FD91D6D171D8}" destId="{FB2F0B53-FCCE-4F79-90E7-B44F3FBF0B20}" srcOrd="0" destOrd="0" presId="urn:microsoft.com/office/officeart/2005/8/layout/vList5"/>
    <dgm:cxn modelId="{ECFF095E-53D1-41E5-AB73-5A4E31AEBF2A}" srcId="{A2881C64-B533-4C01-B3AC-2343F6B8058B}" destId="{A8CBAEFE-3528-41AB-A71B-926C4483F19A}" srcOrd="1" destOrd="0" parTransId="{F0DF59BA-457A-4747-8EC7-5272B4576B6F}" sibTransId="{A87CFA54-85C6-4008-8F89-70142B2480CF}"/>
    <dgm:cxn modelId="{A92A296C-749D-4CFB-930B-6D3A10ACA85F}" type="presOf" srcId="{EC433534-7125-4860-8516-61B9A0C61F13}" destId="{FAC6A25F-08E0-4562-ABAE-BAE8125E98A6}" srcOrd="0" destOrd="0" presId="urn:microsoft.com/office/officeart/2005/8/layout/vList5"/>
    <dgm:cxn modelId="{8B493A72-AA66-470C-BB93-F962A2F92B45}" srcId="{CFF952A8-040D-46DC-A042-FD91D6D171D8}" destId="{A2881C64-B533-4C01-B3AC-2343F6B8058B}" srcOrd="1" destOrd="0" parTransId="{2068D0D4-FA23-4E12-B136-A58B54270DD7}" sibTransId="{7E92E47B-4493-4F19-A94A-A8ACD7F73BA3}"/>
    <dgm:cxn modelId="{9F3E2889-86D1-4DCE-9556-B071EDA4E1B3}" type="presOf" srcId="{A8CBAEFE-3528-41AB-A71B-926C4483F19A}" destId="{FAC6A25F-08E0-4562-ABAE-BAE8125E98A6}" srcOrd="0" destOrd="1" presId="urn:microsoft.com/office/officeart/2005/8/layout/vList5"/>
    <dgm:cxn modelId="{0BEB26A8-5956-487F-BF4D-19A8599AD2FA}" type="presOf" srcId="{93B2EF97-3A09-4A27-ADE5-BD08118A3620}" destId="{AA1B6F8B-5E23-4FBA-AF5C-8C9CF453E2A8}" srcOrd="0" destOrd="0" presId="urn:microsoft.com/office/officeart/2005/8/layout/vList5"/>
    <dgm:cxn modelId="{58821FC6-A15F-4C88-BD6D-A96B03449D1A}" type="presOf" srcId="{27E2C7C2-949E-4D80-A478-D9F06A8F993D}" destId="{AA1B6F8B-5E23-4FBA-AF5C-8C9CF453E2A8}" srcOrd="0" destOrd="1" presId="urn:microsoft.com/office/officeart/2005/8/layout/vList5"/>
    <dgm:cxn modelId="{EF7872DC-8F44-441B-9A58-8C49137E51DD}" type="presOf" srcId="{BC2AE3B6-A285-475C-A0ED-7DDF560D4DBF}" destId="{FAC6A25F-08E0-4562-ABAE-BAE8125E98A6}" srcOrd="0" destOrd="2" presId="urn:microsoft.com/office/officeart/2005/8/layout/vList5"/>
    <dgm:cxn modelId="{6003F7DF-8053-44F6-9A5C-D7123640F01C}" type="presOf" srcId="{BF28C771-6076-404E-88DD-26A7F20636F4}" destId="{9135B5FF-1203-45B9-94BD-3161233C64F1}" srcOrd="0" destOrd="0" presId="urn:microsoft.com/office/officeart/2005/8/layout/vList5"/>
    <dgm:cxn modelId="{8BD063E3-A05F-4D4E-A380-73737824ABEF}" srcId="{A2881C64-B533-4C01-B3AC-2343F6B8058B}" destId="{BC2AE3B6-A285-475C-A0ED-7DDF560D4DBF}" srcOrd="2" destOrd="0" parTransId="{54768FB2-B93D-471F-B119-BA43F243F58C}" sibTransId="{D474CE5C-6F0C-4492-A3A7-7A6651C284C3}"/>
    <dgm:cxn modelId="{A3E364E3-AB09-412C-805D-5AD28BB3192F}" srcId="{BF28C771-6076-404E-88DD-26A7F20636F4}" destId="{93B2EF97-3A09-4A27-ADE5-BD08118A3620}" srcOrd="0" destOrd="0" parTransId="{B4F0375C-86D9-48DC-BF5D-8676EB3AA021}" sibTransId="{7AD49D9E-391A-4984-BB32-3F67EC0C0BCA}"/>
    <dgm:cxn modelId="{5D45DBEA-1AF9-43E7-8B16-06CC8729138B}" srcId="{BF28C771-6076-404E-88DD-26A7F20636F4}" destId="{27E2C7C2-949E-4D80-A478-D9F06A8F993D}" srcOrd="1" destOrd="0" parTransId="{120B39BD-671E-4D31-8ACF-1B3E152C8F2A}" sibTransId="{50377E38-CCE3-40AB-A959-21E6C7670DC7}"/>
    <dgm:cxn modelId="{7603B9FF-B189-4A33-9088-C6AB241A55E6}" srcId="{A2881C64-B533-4C01-B3AC-2343F6B8058B}" destId="{EC433534-7125-4860-8516-61B9A0C61F13}" srcOrd="0" destOrd="0" parTransId="{DE1817CA-DB15-411A-849C-283F7634CF6D}" sibTransId="{D3EE6321-7598-4E1C-87D5-01AA60429813}"/>
    <dgm:cxn modelId="{E0D86F19-E09C-4B6A-8379-DC5A9F9AF7C6}" type="presParOf" srcId="{FB2F0B53-FCCE-4F79-90E7-B44F3FBF0B20}" destId="{75BCC706-0CD0-408C-8493-DF1A7F795F71}" srcOrd="0" destOrd="0" presId="urn:microsoft.com/office/officeart/2005/8/layout/vList5"/>
    <dgm:cxn modelId="{9375C65B-C3F2-4D7B-93FF-1992B4611A8E}" type="presParOf" srcId="{75BCC706-0CD0-408C-8493-DF1A7F795F71}" destId="{9135B5FF-1203-45B9-94BD-3161233C64F1}" srcOrd="0" destOrd="0" presId="urn:microsoft.com/office/officeart/2005/8/layout/vList5"/>
    <dgm:cxn modelId="{DB11604A-E1DE-4FBE-9136-679755956BB5}" type="presParOf" srcId="{75BCC706-0CD0-408C-8493-DF1A7F795F71}" destId="{AA1B6F8B-5E23-4FBA-AF5C-8C9CF453E2A8}" srcOrd="1" destOrd="0" presId="urn:microsoft.com/office/officeart/2005/8/layout/vList5"/>
    <dgm:cxn modelId="{FD141EE2-321E-4130-AA51-C7257F5F671C}" type="presParOf" srcId="{FB2F0B53-FCCE-4F79-90E7-B44F3FBF0B20}" destId="{717D1E27-847E-4932-94FC-56AA8AD8EC61}" srcOrd="1" destOrd="0" presId="urn:microsoft.com/office/officeart/2005/8/layout/vList5"/>
    <dgm:cxn modelId="{B990C469-DA8E-4246-9B97-79C8A412BFE2}" type="presParOf" srcId="{FB2F0B53-FCCE-4F79-90E7-B44F3FBF0B20}" destId="{BAB4B158-E239-4D3C-95D9-EB5E30283C0F}" srcOrd="2" destOrd="0" presId="urn:microsoft.com/office/officeart/2005/8/layout/vList5"/>
    <dgm:cxn modelId="{2B4EABBF-1AD6-451D-8FCA-A972DC9B0228}" type="presParOf" srcId="{BAB4B158-E239-4D3C-95D9-EB5E30283C0F}" destId="{8EA11505-90FE-4CA8-B95F-72A8E0080089}" srcOrd="0" destOrd="0" presId="urn:microsoft.com/office/officeart/2005/8/layout/vList5"/>
    <dgm:cxn modelId="{AEBCF4AC-1033-4796-8155-0B62A998331B}" type="presParOf" srcId="{BAB4B158-E239-4D3C-95D9-EB5E30283C0F}" destId="{FAC6A25F-08E0-4562-ABAE-BAE8125E98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0A5B9-7939-4133-A6DC-839D3E361F92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A021E2B-3BBB-4F6D-8B02-11821E70944C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Book Antiqua" panose="02040602050305030304" pitchFamily="18" charset="0"/>
            </a:rPr>
            <a:t>In-House</a:t>
          </a:r>
        </a:p>
      </dsp:txBody>
      <dsp:txXfrm>
        <a:off x="1972601" y="617935"/>
        <a:ext cx="1906956" cy="1906956"/>
      </dsp:txXfrm>
    </dsp:sp>
    <dsp:sp modelId="{815C9BC1-8690-41E7-9BC9-04897DE9A854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Book Antiqua" panose="02040602050305030304" pitchFamily="18" charset="0"/>
            </a:rPr>
            <a:t>Out-sourced</a:t>
          </a:r>
        </a:p>
      </dsp:txBody>
      <dsp:txXfrm>
        <a:off x="4248442" y="617935"/>
        <a:ext cx="1906956" cy="1906956"/>
      </dsp:txXfrm>
    </dsp:sp>
    <dsp:sp modelId="{3199C81D-802B-49C7-88E1-CB192D555809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Book Antiqua" panose="02040602050305030304" pitchFamily="18" charset="0"/>
            </a:rPr>
            <a:t>Co-Sourced</a:t>
          </a:r>
        </a:p>
      </dsp:txBody>
      <dsp:txXfrm>
        <a:off x="1972601" y="2893775"/>
        <a:ext cx="1906956" cy="1906956"/>
      </dsp:txXfrm>
    </dsp:sp>
    <dsp:sp modelId="{13B641BF-9AA8-4FF3-B3BD-70BF06CEF67F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Book Antiqua" panose="02040602050305030304" pitchFamily="18" charset="0"/>
            </a:rPr>
            <a:t>Mandatory Out-sourced</a:t>
          </a:r>
        </a:p>
      </dsp:txBody>
      <dsp:txXfrm>
        <a:off x="4248442" y="2893775"/>
        <a:ext cx="1906956" cy="190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7DD16-6119-46DA-9708-2B2AF61C2B8E}">
      <dsp:nvSpPr>
        <dsp:cNvPr id="0" name=""/>
        <dsp:cNvSpPr/>
      </dsp:nvSpPr>
      <dsp:spPr>
        <a:xfrm rot="5400000">
          <a:off x="6289258" y="-2412585"/>
          <a:ext cx="1397000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schemeClr val="tx1"/>
              </a:solidFill>
              <a:latin typeface="Book Antiqua" panose="02040602050305030304" pitchFamily="18" charset="0"/>
              <a:cs typeface="Avenir Book" panose="020B0503020203020204" pitchFamily="34" charset="-78"/>
            </a:rPr>
            <a:t>Perform Risk based Internal Audits across sectors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schemeClr val="tx1"/>
              </a:solidFill>
              <a:latin typeface="Book Antiqua" panose="02040602050305030304" pitchFamily="18" charset="0"/>
              <a:cs typeface="Avenir Book" panose="020B0503020203020204" pitchFamily="34" charset="-78"/>
            </a:rPr>
            <a:t>Execute multi year Internal Audit Plans for entities basis Risk framework</a:t>
          </a:r>
        </a:p>
      </dsp:txBody>
      <dsp:txXfrm rot="-5400000">
        <a:off x="3699402" y="245467"/>
        <a:ext cx="6508517" cy="1260608"/>
      </dsp:txXfrm>
    </dsp:sp>
    <dsp:sp modelId="{5BA9F6EF-4974-478F-8C9C-21C71319AE39}">
      <dsp:nvSpPr>
        <dsp:cNvPr id="0" name=""/>
        <dsp:cNvSpPr/>
      </dsp:nvSpPr>
      <dsp:spPr>
        <a:xfrm>
          <a:off x="0" y="2645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Risk Based IA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5245" y="87890"/>
        <a:ext cx="3528911" cy="1575760"/>
      </dsp:txXfrm>
    </dsp:sp>
    <dsp:sp modelId="{D99D866B-F2AF-4C5F-8050-0A583FC7E2F2}">
      <dsp:nvSpPr>
        <dsp:cNvPr id="0" name=""/>
        <dsp:cNvSpPr/>
      </dsp:nvSpPr>
      <dsp:spPr>
        <a:xfrm rot="5400000">
          <a:off x="6289258" y="-579023"/>
          <a:ext cx="1397000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Identifying the risks and create the ERM/ RCM framework, </a:t>
          </a:r>
          <a:r>
            <a:rPr lang="en-GB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connecting the strategic Business Plan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GB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Develop a  Risk Dashboard for periodic reporting</a:t>
          </a: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 </a:t>
          </a:r>
        </a:p>
      </dsp:txBody>
      <dsp:txXfrm rot="-5400000">
        <a:off x="3699402" y="2079029"/>
        <a:ext cx="6508517" cy="1260608"/>
      </dsp:txXfrm>
    </dsp:sp>
    <dsp:sp modelId="{414E491A-5087-460F-BA53-E81CC5BDAC88}">
      <dsp:nvSpPr>
        <dsp:cNvPr id="0" name=""/>
        <dsp:cNvSpPr/>
      </dsp:nvSpPr>
      <dsp:spPr>
        <a:xfrm>
          <a:off x="0" y="1836208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ERM/ RCM Framework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5245" y="1921453"/>
        <a:ext cx="3528911" cy="1575760"/>
      </dsp:txXfrm>
    </dsp:sp>
    <dsp:sp modelId="{57C8C504-CC8F-4771-B3E7-2047E4631176}">
      <dsp:nvSpPr>
        <dsp:cNvPr id="0" name=""/>
        <dsp:cNvSpPr/>
      </dsp:nvSpPr>
      <dsp:spPr>
        <a:xfrm rot="5400000">
          <a:off x="6289258" y="1254539"/>
          <a:ext cx="1397000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Design &amp; implementation of Internal Financial Controls (IFC) </a:t>
          </a:r>
          <a:endParaRPr lang="en-IN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ook Antiqua" panose="02040602050305030304" pitchFamily="18" charset="0"/>
            <a:ea typeface="+mn-ea"/>
            <a:cs typeface="Avenir Book" panose="020B0503020203020204" pitchFamily="34" charset="-78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Testing effectiveness of ICFR</a:t>
          </a: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Preparing Risk Registers</a:t>
          </a: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Preparing Risk Control Matrix – identifying risks and associated controls</a:t>
          </a:r>
        </a:p>
      </dsp:txBody>
      <dsp:txXfrm rot="-5400000">
        <a:off x="3699402" y="3912591"/>
        <a:ext cx="6508517" cy="1260608"/>
      </dsp:txXfrm>
    </dsp:sp>
    <dsp:sp modelId="{184E4A9F-88B8-4A8A-B731-53F3872D7647}">
      <dsp:nvSpPr>
        <dsp:cNvPr id="0" name=""/>
        <dsp:cNvSpPr/>
      </dsp:nvSpPr>
      <dsp:spPr>
        <a:xfrm>
          <a:off x="0" y="3669771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ICFR Control Testing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5245" y="3755016"/>
        <a:ext cx="3528911" cy="157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7DD16-6119-46DA-9708-2B2AF61C2B8E}">
      <dsp:nvSpPr>
        <dsp:cNvPr id="0" name=""/>
        <dsp:cNvSpPr/>
      </dsp:nvSpPr>
      <dsp:spPr>
        <a:xfrm rot="5400000">
          <a:off x="6289258" y="-2412585"/>
          <a:ext cx="1397000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Conduct in-depth process reviews to recommend best practices &amp; process improvements inside/ outside systems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End-to-end Process Audits of functions/ departments</a:t>
          </a:r>
          <a:endParaRPr lang="en-IN" sz="1400" kern="1200" dirty="0">
            <a:solidFill>
              <a:prstClr val="black"/>
            </a:solidFill>
            <a:latin typeface="Book Antiqua" panose="02040602050305030304" pitchFamily="18" charset="0"/>
            <a:ea typeface="+mn-ea"/>
            <a:cs typeface="+mn-cs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spc="20" dirty="0">
              <a:latin typeface="Book Antiqua" panose="02040602050305030304" pitchFamily="18" charset="0"/>
              <a:cs typeface="Cambria"/>
            </a:rPr>
            <a:t>Profitability</a:t>
          </a:r>
          <a:r>
            <a:rPr lang="en-US" sz="1400" kern="1200" spc="30" dirty="0">
              <a:latin typeface="Book Antiqua" panose="02040602050305030304" pitchFamily="18" charset="0"/>
              <a:cs typeface="Cambria"/>
            </a:rPr>
            <a:t> review</a:t>
          </a:r>
          <a:r>
            <a:rPr lang="en-US" sz="1400" kern="1200" spc="50" dirty="0">
              <a:latin typeface="Book Antiqua" panose="02040602050305030304" pitchFamily="18" charset="0"/>
              <a:cs typeface="Cambria"/>
            </a:rPr>
            <a:t> </a:t>
          </a:r>
          <a:r>
            <a:rPr lang="en-US" sz="1400" kern="1200" spc="55" dirty="0">
              <a:latin typeface="Book Antiqua" panose="02040602050305030304" pitchFamily="18" charset="0"/>
              <a:cs typeface="Cambria"/>
            </a:rPr>
            <a:t>and</a:t>
          </a:r>
          <a:r>
            <a:rPr lang="en-US" sz="1400" kern="1200" spc="60" dirty="0">
              <a:latin typeface="Book Antiqua" panose="02040602050305030304" pitchFamily="18" charset="0"/>
              <a:cs typeface="Cambria"/>
            </a:rPr>
            <a:t> cost </a:t>
          </a:r>
          <a:r>
            <a:rPr lang="en-US" sz="1400" kern="1200" spc="30" dirty="0">
              <a:latin typeface="Book Antiqua" panose="02040602050305030304" pitchFamily="18" charset="0"/>
              <a:cs typeface="Cambria"/>
            </a:rPr>
            <a:t>optimization</a:t>
          </a:r>
          <a:r>
            <a:rPr lang="en-US" sz="1400" kern="1200" spc="55" dirty="0">
              <a:latin typeface="Book Antiqua" panose="02040602050305030304" pitchFamily="18" charset="0"/>
              <a:cs typeface="Cambria"/>
            </a:rPr>
            <a:t> </a:t>
          </a:r>
          <a:r>
            <a:rPr lang="en-US" sz="1400" kern="1200" spc="20" dirty="0">
              <a:latin typeface="Book Antiqua" panose="02040602050305030304" pitchFamily="18" charset="0"/>
              <a:cs typeface="Cambria"/>
            </a:rPr>
            <a:t>studies</a:t>
          </a:r>
          <a:endParaRPr lang="en-IN" sz="1400" kern="1200" dirty="0">
            <a:solidFill>
              <a:prstClr val="black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 rot="-5400000">
        <a:off x="3699402" y="245467"/>
        <a:ext cx="6508517" cy="1260608"/>
      </dsp:txXfrm>
    </dsp:sp>
    <dsp:sp modelId="{5BA9F6EF-4974-478F-8C9C-21C71319AE39}">
      <dsp:nvSpPr>
        <dsp:cNvPr id="0" name=""/>
        <dsp:cNvSpPr/>
      </dsp:nvSpPr>
      <dsp:spPr>
        <a:xfrm>
          <a:off x="0" y="2645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Process Re-engineering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5245" y="87890"/>
        <a:ext cx="3528911" cy="1575760"/>
      </dsp:txXfrm>
    </dsp:sp>
    <dsp:sp modelId="{285176E7-E096-4D4F-8D97-16D2AE5AAA0D}">
      <dsp:nvSpPr>
        <dsp:cNvPr id="0" name=""/>
        <dsp:cNvSpPr/>
      </dsp:nvSpPr>
      <dsp:spPr>
        <a:xfrm rot="5400000">
          <a:off x="6289258" y="-579023"/>
          <a:ext cx="1397000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Assist in documenting the procedures in existence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Strengthen the existing procedures by suggesting enhancements &amp; improvements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schemeClr val="tx1"/>
              </a:solidFill>
              <a:latin typeface="Book Antiqua" panose="02040602050305030304" pitchFamily="18" charset="0"/>
            </a:rPr>
            <a:t>Recommend suitable MIS formats keeping KPIs in mind</a:t>
          </a:r>
          <a:endParaRPr lang="en-IN" sz="1400" kern="1200" dirty="0"/>
        </a:p>
      </dsp:txBody>
      <dsp:txXfrm rot="-5400000">
        <a:off x="3699402" y="2079029"/>
        <a:ext cx="6508517" cy="1260608"/>
      </dsp:txXfrm>
    </dsp:sp>
    <dsp:sp modelId="{23B4BE11-183F-4A71-A5EF-2B6D49BC6388}">
      <dsp:nvSpPr>
        <dsp:cNvPr id="0" name=""/>
        <dsp:cNvSpPr/>
      </dsp:nvSpPr>
      <dsp:spPr>
        <a:xfrm>
          <a:off x="0" y="1836208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363538" lvl="0" indent="-363538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SOP Drafting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5245" y="1921453"/>
        <a:ext cx="3528911" cy="1575760"/>
      </dsp:txXfrm>
    </dsp:sp>
    <dsp:sp modelId="{D99D866B-F2AF-4C5F-8050-0A583FC7E2F2}">
      <dsp:nvSpPr>
        <dsp:cNvPr id="0" name=""/>
        <dsp:cNvSpPr/>
      </dsp:nvSpPr>
      <dsp:spPr>
        <a:xfrm rot="5400000">
          <a:off x="6117839" y="1254539"/>
          <a:ext cx="1739837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Help in developing macros / designing and implementation of data analytic capabilities / data trending</a:t>
          </a:r>
          <a:endParaRPr lang="en-IN" sz="1400" kern="1200" dirty="0">
            <a:solidFill>
              <a:prstClr val="black"/>
            </a:solidFill>
            <a:latin typeface="Book Antiqua" panose="02040602050305030304" pitchFamily="18" charset="0"/>
            <a:ea typeface="+mn-ea"/>
            <a:cs typeface="+mn-cs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Develop Scripts for identifying Red Flags in areas like Procure to Pay, Order to Cash, Hire-to-Retire</a:t>
          </a: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Identify red flags in Account Opening, Vendor Onboarding, Duplicate Vendor Payments, Benami Transactions</a:t>
          </a:r>
        </a:p>
        <a:p>
          <a:pPr marL="363538" lvl="2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Use of IDEA, Advance Excel, Power BI tools</a:t>
          </a:r>
        </a:p>
      </dsp:txBody>
      <dsp:txXfrm rot="-5400000">
        <a:off x="3699401" y="3757909"/>
        <a:ext cx="6491781" cy="1569973"/>
      </dsp:txXfrm>
    </dsp:sp>
    <dsp:sp modelId="{414E491A-5087-460F-BA53-E81CC5BDAC88}">
      <dsp:nvSpPr>
        <dsp:cNvPr id="0" name=""/>
        <dsp:cNvSpPr/>
      </dsp:nvSpPr>
      <dsp:spPr>
        <a:xfrm>
          <a:off x="0" y="3669771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Data Analytics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5245" y="3755016"/>
        <a:ext cx="3528911" cy="1575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8C504-CC8F-4771-B3E7-2047E4631176}">
      <dsp:nvSpPr>
        <dsp:cNvPr id="0" name=""/>
        <dsp:cNvSpPr/>
      </dsp:nvSpPr>
      <dsp:spPr>
        <a:xfrm rot="5400000">
          <a:off x="6289258" y="-2412585"/>
          <a:ext cx="1397000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55600" lvl="1" indent="-3556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Concurrent audit for specialized function like Treasury, Trade Finance, centralized operations and large credit portfolios (RBI Requirement)</a:t>
          </a:r>
          <a:endParaRPr lang="en-IN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ook Antiqua" panose="02040602050305030304" pitchFamily="18" charset="0"/>
            <a:ea typeface="+mn-ea"/>
            <a:cs typeface="Avenir Book" panose="020B0503020203020204" pitchFamily="34" charset="-78"/>
          </a:endParaRPr>
        </a:p>
        <a:p>
          <a:pPr marL="355600" lvl="1" indent="-3556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Investment operations as per IRDA regulation for Life and General Insurance</a:t>
          </a:r>
        </a:p>
        <a:p>
          <a:pPr marL="363538" lvl="1" indent="-363538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100" kern="1200" dirty="0">
            <a:latin typeface="Book Antiqua" panose="02040602050305030304" pitchFamily="18" charset="0"/>
            <a:cs typeface="Avenir Book" panose="020B0503020203020204" pitchFamily="34" charset="-78"/>
          </a:endParaRPr>
        </a:p>
      </dsp:txBody>
      <dsp:txXfrm rot="-5400000">
        <a:off x="3699402" y="245467"/>
        <a:ext cx="6508517" cy="1260608"/>
      </dsp:txXfrm>
    </dsp:sp>
    <dsp:sp modelId="{184E4A9F-88B8-4A8A-B731-53F3872D7647}">
      <dsp:nvSpPr>
        <dsp:cNvPr id="0" name=""/>
        <dsp:cNvSpPr/>
      </dsp:nvSpPr>
      <dsp:spPr>
        <a:xfrm>
          <a:off x="0" y="2645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Concurrent Review / Audit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5245" y="87890"/>
        <a:ext cx="3528911" cy="1575760"/>
      </dsp:txXfrm>
    </dsp:sp>
    <dsp:sp modelId="{6A28CBE8-2129-4FA6-9CD5-8A50B60608BD}">
      <dsp:nvSpPr>
        <dsp:cNvPr id="0" name=""/>
        <dsp:cNvSpPr/>
      </dsp:nvSpPr>
      <dsp:spPr>
        <a:xfrm rot="5400000">
          <a:off x="6289258" y="-579023"/>
          <a:ext cx="1397000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55600" lvl="1" indent="-3556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Frauds committed by Employees / External party</a:t>
          </a:r>
          <a:endParaRPr lang="en-IN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ook Antiqua" panose="02040602050305030304" pitchFamily="18" charset="0"/>
            <a:ea typeface="+mn-ea"/>
            <a:cs typeface="Avenir Book" panose="020B0503020203020204" pitchFamily="34" charset="-78"/>
          </a:endParaRPr>
        </a:p>
        <a:p>
          <a:pPr marL="363538" lvl="2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Embezzlement of Cash /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Jewellery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ook Antiqua" panose="02040602050305030304" pitchFamily="18" charset="0"/>
            <a:ea typeface="+mn-ea"/>
            <a:cs typeface="Avenir Book" panose="020B0503020203020204" pitchFamily="34" charset="-78"/>
          </a:endParaRPr>
        </a:p>
        <a:p>
          <a:pPr marL="363538" lvl="2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Cyber Frauds</a:t>
          </a:r>
        </a:p>
        <a:p>
          <a:pPr marL="363538" lvl="2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Avenir Book" panose="020B0503020203020204" pitchFamily="34" charset="-78"/>
            </a:rPr>
            <a:t>Frauds Committed by Borrowers (Empanelment with IBA/ Banks) </a:t>
          </a:r>
        </a:p>
      </dsp:txBody>
      <dsp:txXfrm rot="-5400000">
        <a:off x="3699402" y="2079029"/>
        <a:ext cx="6508517" cy="1260608"/>
      </dsp:txXfrm>
    </dsp:sp>
    <dsp:sp modelId="{A47A7C2E-905C-46FD-BF00-9D2DAB80A713}">
      <dsp:nvSpPr>
        <dsp:cNvPr id="0" name=""/>
        <dsp:cNvSpPr/>
      </dsp:nvSpPr>
      <dsp:spPr>
        <a:xfrm>
          <a:off x="0" y="1836208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Forensics Audits/ Review</a:t>
          </a:r>
          <a:endParaRPr lang="en-IN" sz="2000" b="1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85245" y="1921453"/>
        <a:ext cx="3528911" cy="1575760"/>
      </dsp:txXfrm>
    </dsp:sp>
    <dsp:sp modelId="{1A226923-B485-4088-8CF7-81C2F442AE6E}">
      <dsp:nvSpPr>
        <dsp:cNvPr id="0" name=""/>
        <dsp:cNvSpPr/>
      </dsp:nvSpPr>
      <dsp:spPr>
        <a:xfrm rot="5400000">
          <a:off x="6289258" y="1254539"/>
          <a:ext cx="1397000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>
            <a:solidFill>
              <a:prstClr val="white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 rot="-5400000">
        <a:off x="3699402" y="3912591"/>
        <a:ext cx="6508517" cy="1260608"/>
      </dsp:txXfrm>
    </dsp:sp>
    <dsp:sp modelId="{873F41D4-DA1D-4317-BEB5-9B2C94CC8045}">
      <dsp:nvSpPr>
        <dsp:cNvPr id="0" name=""/>
        <dsp:cNvSpPr/>
      </dsp:nvSpPr>
      <dsp:spPr>
        <a:xfrm>
          <a:off x="0" y="3669771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Book Antiqua" panose="02040602050305030304" pitchFamily="18" charset="0"/>
              <a:ea typeface="+mn-ea"/>
              <a:cs typeface="+mn-cs"/>
            </a:rPr>
            <a:t>Quality Assurance </a:t>
          </a:r>
          <a:endParaRPr lang="en-IN" sz="2000" b="1" kern="1200" dirty="0">
            <a:solidFill>
              <a:prstClr val="white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85245" y="3755016"/>
        <a:ext cx="3528911" cy="1575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D866B-F2AF-4C5F-8050-0A583FC7E2F2}">
      <dsp:nvSpPr>
        <dsp:cNvPr id="0" name=""/>
        <dsp:cNvSpPr/>
      </dsp:nvSpPr>
      <dsp:spPr>
        <a:xfrm rot="5400000">
          <a:off x="6149984" y="-2412585"/>
          <a:ext cx="1675547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altLang="ko-KR" sz="1300" kern="1200" dirty="0">
              <a:latin typeface="Book Antiqua" panose="02040602050305030304" pitchFamily="18" charset="0"/>
              <a:cs typeface="Avenir Book" panose="020B0503020203020204" pitchFamily="34" charset="-78"/>
            </a:rPr>
            <a:t>GAP analysis based on ISO 27001</a:t>
          </a:r>
          <a:endParaRPr lang="en-IN" sz="1300" kern="1200" dirty="0">
            <a:latin typeface="Book Antiqua" panose="02040602050305030304" pitchFamily="18" charset="0"/>
          </a:endParaRPr>
        </a:p>
        <a:p>
          <a:pPr marL="363538" lvl="1" indent="-363538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altLang="ko-KR" sz="1300" kern="1200" dirty="0">
              <a:latin typeface="Book Antiqua" panose="02040602050305030304" pitchFamily="18" charset="0"/>
              <a:cs typeface="Avenir Book" panose="020B0503020203020204" pitchFamily="34" charset="-78"/>
            </a:rPr>
            <a:t>Systems Audit covering Logical access, </a:t>
          </a:r>
          <a:r>
            <a:rPr lang="en-US" sz="1300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rPr>
            <a:t>System </a:t>
          </a:r>
          <a:r>
            <a:rPr lang="en-US" sz="1300" kern="1200" dirty="0">
              <a:latin typeface="Book Antiqua" panose="02040602050305030304" pitchFamily="18" charset="0"/>
              <a:cs typeface="Avenir Book" panose="020B0503020203020204" pitchFamily="34" charset="-78"/>
            </a:rPr>
            <a:t>interfaces &amp; Application/ network Securities</a:t>
          </a:r>
          <a:r>
            <a:rPr lang="en-US" sz="1300" kern="12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rPr>
            <a:t>, VAPT tests, </a:t>
          </a:r>
          <a:r>
            <a:rPr lang="en-US" sz="1300" kern="1200" dirty="0">
              <a:latin typeface="Book Antiqua" panose="02040602050305030304" pitchFamily="18" charset="0"/>
              <a:cs typeface="Avenir Book" panose="020B0503020203020204" pitchFamily="34" charset="-78"/>
            </a:rPr>
            <a:t>Log reports &amp; System Monitoring, Change management &amp; version controls &amp; BCP/ DRO procedures</a:t>
          </a:r>
        </a:p>
        <a:p>
          <a:pPr marL="363538" lvl="1" indent="-363538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300" kern="1200" dirty="0">
              <a:latin typeface="Book Antiqua" panose="02040602050305030304" pitchFamily="18" charset="0"/>
            </a:rPr>
            <a:t>IRDA – Systems Audit for Insurance Companies</a:t>
          </a:r>
          <a:endParaRPr lang="en-US" sz="1300" kern="1200" dirty="0">
            <a:latin typeface="Book Antiqua" panose="02040602050305030304" pitchFamily="18" charset="0"/>
            <a:cs typeface="Avenir Book" panose="020B0503020203020204" pitchFamily="34" charset="-78"/>
          </a:endParaRPr>
        </a:p>
        <a:p>
          <a:pPr marL="363538" lvl="1" indent="-363538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300" kern="1200" dirty="0">
              <a:latin typeface="Book Antiqua" panose="02040602050305030304" pitchFamily="18" charset="0"/>
            </a:rPr>
            <a:t>RBI – NBFC IT Audit</a:t>
          </a:r>
        </a:p>
        <a:p>
          <a:pPr marL="363538" lvl="1" indent="-363538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300" kern="1200" dirty="0">
              <a:latin typeface="Book Antiqua" panose="02040602050305030304" pitchFamily="18" charset="0"/>
            </a:rPr>
            <a:t>SEBI – Cyber Security Audit for Broking Members</a:t>
          </a:r>
        </a:p>
      </dsp:txBody>
      <dsp:txXfrm rot="-5400000">
        <a:off x="3699402" y="119790"/>
        <a:ext cx="6494920" cy="1511961"/>
      </dsp:txXfrm>
    </dsp:sp>
    <dsp:sp modelId="{414E491A-5087-460F-BA53-E81CC5BDAC88}">
      <dsp:nvSpPr>
        <dsp:cNvPr id="0" name=""/>
        <dsp:cNvSpPr/>
      </dsp:nvSpPr>
      <dsp:spPr>
        <a:xfrm>
          <a:off x="0" y="2645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Systems Review/ Audit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5245" y="87890"/>
        <a:ext cx="3528911" cy="1575760"/>
      </dsp:txXfrm>
    </dsp:sp>
    <dsp:sp modelId="{57C8C504-CC8F-4771-B3E7-2047E4631176}">
      <dsp:nvSpPr>
        <dsp:cNvPr id="0" name=""/>
        <dsp:cNvSpPr/>
      </dsp:nvSpPr>
      <dsp:spPr>
        <a:xfrm rot="5400000">
          <a:off x="6289258" y="-579023"/>
          <a:ext cx="1397000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GB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Risk based process reviews to evaluate and improve the effectiveness of Risk Management, Control and Governance Processes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GB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Confirmation on the accuracy and logics used for computation of the Management fees</a:t>
          </a: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GB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Review of Net Asset Value (NAV) before publishing to the Investors.</a:t>
          </a:r>
          <a:endParaRPr lang="en-IN" sz="1400" kern="1200" dirty="0">
            <a:latin typeface="Book Antiqua" panose="02040602050305030304" pitchFamily="18" charset="0"/>
            <a:cs typeface="Avenir Book" panose="020B0503020203020204" pitchFamily="34" charset="-78"/>
          </a:endParaRPr>
        </a:p>
      </dsp:txBody>
      <dsp:txXfrm rot="-5400000">
        <a:off x="3699402" y="2079029"/>
        <a:ext cx="6508517" cy="1260608"/>
      </dsp:txXfrm>
    </dsp:sp>
    <dsp:sp modelId="{184E4A9F-88B8-4A8A-B731-53F3872D7647}">
      <dsp:nvSpPr>
        <dsp:cNvPr id="0" name=""/>
        <dsp:cNvSpPr/>
      </dsp:nvSpPr>
      <dsp:spPr>
        <a:xfrm>
          <a:off x="0" y="1836208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AIF Review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5245" y="1921453"/>
        <a:ext cx="3528911" cy="1575760"/>
      </dsp:txXfrm>
    </dsp:sp>
    <dsp:sp modelId="{6A28CBE8-2129-4FA6-9CD5-8A50B60608BD}">
      <dsp:nvSpPr>
        <dsp:cNvPr id="0" name=""/>
        <dsp:cNvSpPr/>
      </dsp:nvSpPr>
      <dsp:spPr>
        <a:xfrm rot="5400000">
          <a:off x="6155320" y="1254539"/>
          <a:ext cx="1664874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FEMA compliance for trade functions</a:t>
          </a:r>
          <a:endParaRPr lang="en-IN" sz="1400" b="1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363538" lvl="1" indent="-3635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Quarterly compliance audit  for PMS activity</a:t>
          </a:r>
        </a:p>
        <a:p>
          <a:pPr marL="363538" lvl="1" indent="-3635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Half yearly compliance of Equity/Commodity /Rating Agency companies</a:t>
          </a:r>
        </a:p>
        <a:p>
          <a:pPr marL="363538" lvl="1" indent="-3635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PPM / Compliance audit for AIF Entities</a:t>
          </a:r>
        </a:p>
        <a:p>
          <a:pPr marL="363538" lvl="1" indent="-3635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Compliance review of Prohibition of Insider Trading Regulation </a:t>
          </a:r>
        </a:p>
      </dsp:txBody>
      <dsp:txXfrm rot="-5400000">
        <a:off x="3699401" y="3791730"/>
        <a:ext cx="6495441" cy="1502330"/>
      </dsp:txXfrm>
    </dsp:sp>
    <dsp:sp modelId="{A47A7C2E-905C-46FD-BF00-9D2DAB80A713}">
      <dsp:nvSpPr>
        <dsp:cNvPr id="0" name=""/>
        <dsp:cNvSpPr/>
      </dsp:nvSpPr>
      <dsp:spPr>
        <a:xfrm>
          <a:off x="0" y="3669771"/>
          <a:ext cx="3699401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Regulatory Compliances </a:t>
          </a:r>
          <a:endParaRPr lang="en-IN" sz="2000" b="1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85245" y="3755016"/>
        <a:ext cx="3528911" cy="1575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7DD16-6119-46DA-9708-2B2AF61C2B8E}">
      <dsp:nvSpPr>
        <dsp:cNvPr id="0" name=""/>
        <dsp:cNvSpPr/>
      </dsp:nvSpPr>
      <dsp:spPr>
        <a:xfrm rot="5400000">
          <a:off x="6070597" y="-2373258"/>
          <a:ext cx="1820673" cy="65702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</a:rPr>
            <a:t>CSR implementation Support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2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Conduct high-level management review, legal &amp; compliance review, &amp; operational review of processes of NGO partners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2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Conduct impact analysis 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2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IN" sz="1400" kern="1200" dirty="0">
              <a:latin typeface="Book Antiqua" panose="02040602050305030304" pitchFamily="18" charset="0"/>
            </a:rPr>
            <a:t>Documentation of policies and processes</a:t>
          </a: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IN" sz="1400" kern="1200" dirty="0">
              <a:latin typeface="Book Antiqua" panose="02040602050305030304" pitchFamily="18" charset="0"/>
            </a:rPr>
            <a:t>Compliance audit</a:t>
          </a:r>
        </a:p>
        <a:p>
          <a:pPr marL="363538" lvl="2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IN" sz="1400" kern="1200" dirty="0">
              <a:latin typeface="Book Antiqua" panose="02040602050305030304" pitchFamily="18" charset="0"/>
            </a:rPr>
            <a:t>Due diligence of the NGO prior to making CSR commitment if third party NGO mode is selected</a:t>
          </a:r>
        </a:p>
      </dsp:txBody>
      <dsp:txXfrm rot="-5400000">
        <a:off x="3695788" y="90429"/>
        <a:ext cx="6481413" cy="1642917"/>
      </dsp:txXfrm>
    </dsp:sp>
    <dsp:sp modelId="{5BA9F6EF-4974-478F-8C9C-21C71319AE39}">
      <dsp:nvSpPr>
        <dsp:cNvPr id="0" name=""/>
        <dsp:cNvSpPr/>
      </dsp:nvSpPr>
      <dsp:spPr>
        <a:xfrm>
          <a:off x="0" y="55959"/>
          <a:ext cx="3695788" cy="171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venir Book" panose="02000503020000020003"/>
            </a:rPr>
            <a:t>CSR Review</a:t>
          </a:r>
          <a:endParaRPr lang="en-IN" sz="1800" kern="1200" dirty="0">
            <a:latin typeface="Book Antiqua" panose="02040602050305030304" pitchFamily="18" charset="0"/>
          </a:endParaRPr>
        </a:p>
      </dsp:txBody>
      <dsp:txXfrm>
        <a:off x="83566" y="139525"/>
        <a:ext cx="3528656" cy="1544722"/>
      </dsp:txXfrm>
    </dsp:sp>
    <dsp:sp modelId="{D99D866B-F2AF-4C5F-8050-0A583FC7E2F2}">
      <dsp:nvSpPr>
        <dsp:cNvPr id="0" name=""/>
        <dsp:cNvSpPr/>
      </dsp:nvSpPr>
      <dsp:spPr>
        <a:xfrm rot="5400000">
          <a:off x="6303016" y="-524613"/>
          <a:ext cx="1369483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Designing and implementation of paperless office including implementation of workflows for cross functional processes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Design and implementation of internal controls, advisory of cost optimization, IT access and controls </a:t>
          </a:r>
          <a:endParaRPr lang="en-US" sz="1400" kern="1200" dirty="0">
            <a:latin typeface="Book Antiqua" panose="02040602050305030304" pitchFamily="18" charset="0"/>
          </a:endParaRPr>
        </a:p>
      </dsp:txBody>
      <dsp:txXfrm rot="-5400000">
        <a:off x="3699402" y="2145854"/>
        <a:ext cx="6509860" cy="1235777"/>
      </dsp:txXfrm>
    </dsp:sp>
    <dsp:sp modelId="{414E491A-5087-460F-BA53-E81CC5BDAC88}">
      <dsp:nvSpPr>
        <dsp:cNvPr id="0" name=""/>
        <dsp:cNvSpPr/>
      </dsp:nvSpPr>
      <dsp:spPr>
        <a:xfrm>
          <a:off x="0" y="1907815"/>
          <a:ext cx="3699401" cy="171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venir Book" panose="02000503020000020003"/>
            </a:rPr>
            <a:t>Advisory</a:t>
          </a:r>
          <a:endParaRPr lang="en-IN" sz="1800" kern="1200" dirty="0">
            <a:latin typeface="Book Antiqua" panose="02040602050305030304" pitchFamily="18" charset="0"/>
          </a:endParaRPr>
        </a:p>
      </dsp:txBody>
      <dsp:txXfrm>
        <a:off x="83566" y="1991381"/>
        <a:ext cx="3532269" cy="1544722"/>
      </dsp:txXfrm>
    </dsp:sp>
    <dsp:sp modelId="{57C8C504-CC8F-4771-B3E7-2047E4631176}">
      <dsp:nvSpPr>
        <dsp:cNvPr id="0" name=""/>
        <dsp:cNvSpPr/>
      </dsp:nvSpPr>
      <dsp:spPr>
        <a:xfrm rot="5400000">
          <a:off x="6303016" y="1272833"/>
          <a:ext cx="1369483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Control review of Investment operations for Banks/ Insurance/ Mutual Funds Treasury </a:t>
          </a:r>
          <a:endParaRPr lang="en-IN" sz="1400" kern="1200" dirty="0">
            <a:latin typeface="Book Antiqua" panose="02040602050305030304" pitchFamily="18" charset="0"/>
          </a:endParaRPr>
        </a:p>
        <a:p>
          <a:pPr marL="363538" lvl="1" indent="-36353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Process improvements/ best practices</a:t>
          </a:r>
          <a:endParaRPr lang="en-IN" sz="1400" kern="1200" dirty="0">
            <a:latin typeface="Book Antiqua" panose="02040602050305030304" pitchFamily="18" charset="0"/>
            <a:cs typeface="Avenir Book" panose="020B0503020203020204" pitchFamily="34" charset="-78"/>
          </a:endParaRPr>
        </a:p>
      </dsp:txBody>
      <dsp:txXfrm rot="-5400000">
        <a:off x="3699402" y="3943301"/>
        <a:ext cx="6509860" cy="1235777"/>
      </dsp:txXfrm>
    </dsp:sp>
    <dsp:sp modelId="{184E4A9F-88B8-4A8A-B731-53F3872D7647}">
      <dsp:nvSpPr>
        <dsp:cNvPr id="0" name=""/>
        <dsp:cNvSpPr/>
      </dsp:nvSpPr>
      <dsp:spPr>
        <a:xfrm>
          <a:off x="0" y="3705262"/>
          <a:ext cx="3699401" cy="171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latin typeface="Avenir Book" panose="02000503020000020003"/>
            </a:rPr>
            <a:t>Investment Control Review </a:t>
          </a:r>
          <a:endParaRPr lang="en-IN" sz="1800" kern="1200" dirty="0">
            <a:latin typeface="Book Antiqua" panose="02040602050305030304" pitchFamily="18" charset="0"/>
          </a:endParaRPr>
        </a:p>
      </dsp:txBody>
      <dsp:txXfrm>
        <a:off x="83566" y="3788828"/>
        <a:ext cx="3532269" cy="15447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B6F8B-5E23-4FBA-AF5C-8C9CF453E2A8}">
      <dsp:nvSpPr>
        <dsp:cNvPr id="0" name=""/>
        <dsp:cNvSpPr/>
      </dsp:nvSpPr>
      <dsp:spPr>
        <a:xfrm rot="5400000">
          <a:off x="6292938" y="-2419788"/>
          <a:ext cx="1389639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57188" lvl="1" indent="-35718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Concurrent audit of In-Patient/ Room occupancy billing identifying the revenue leakage</a:t>
          </a:r>
          <a:endParaRPr lang="en-IN" sz="1400" b="1" kern="1200" dirty="0">
            <a:solidFill>
              <a:schemeClr val="bg1"/>
            </a:solidFill>
            <a:latin typeface="Book Antiqua" panose="02040602050305030304" pitchFamily="18" charset="0"/>
          </a:endParaRPr>
        </a:p>
        <a:p>
          <a:pPr marL="357188" lvl="1" indent="-357188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Internal audit covering Cash handling &amp; banking, Procurement, compliance review related to hospitals, People Management, Capital Assets, F&amp;B revenue etc. </a:t>
          </a:r>
        </a:p>
      </dsp:txBody>
      <dsp:txXfrm rot="-5400000">
        <a:off x="3699402" y="241585"/>
        <a:ext cx="6508876" cy="1253965"/>
      </dsp:txXfrm>
    </dsp:sp>
    <dsp:sp modelId="{9135B5FF-1203-45B9-94BD-3161233C64F1}">
      <dsp:nvSpPr>
        <dsp:cNvPr id="0" name=""/>
        <dsp:cNvSpPr/>
      </dsp:nvSpPr>
      <dsp:spPr>
        <a:xfrm>
          <a:off x="0" y="43"/>
          <a:ext cx="3699401" cy="173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Hospital &amp; Hospitality Audits</a:t>
          </a:r>
        </a:p>
      </dsp:txBody>
      <dsp:txXfrm>
        <a:off x="84796" y="84839"/>
        <a:ext cx="3529809" cy="1567457"/>
      </dsp:txXfrm>
    </dsp:sp>
    <dsp:sp modelId="{FAC6A25F-08E0-4562-ABAE-BAE8125E98A6}">
      <dsp:nvSpPr>
        <dsp:cNvPr id="0" name=""/>
        <dsp:cNvSpPr/>
      </dsp:nvSpPr>
      <dsp:spPr>
        <a:xfrm rot="5400000">
          <a:off x="6292938" y="-595886"/>
          <a:ext cx="1389639" cy="6576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57188" lvl="1" indent="-3571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  <a:cs typeface="Avenir Book" panose="020B0503020203020204" pitchFamily="34" charset="-78"/>
            </a:rPr>
            <a:t>Vendor Audits</a:t>
          </a:r>
          <a:endParaRPr lang="en-IN" sz="1400" kern="1200" dirty="0">
            <a:latin typeface="Book Antiqua" panose="02040602050305030304" pitchFamily="18" charset="0"/>
          </a:endParaRPr>
        </a:p>
        <a:p>
          <a:pPr marL="357188" lvl="1" indent="-3571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</a:rPr>
            <a:t>Depot/ Branch Audits</a:t>
          </a:r>
          <a:endParaRPr lang="en-IN" sz="1400" kern="1200" dirty="0">
            <a:latin typeface="Book Antiqua" panose="02040602050305030304" pitchFamily="18" charset="0"/>
          </a:endParaRPr>
        </a:p>
        <a:p>
          <a:pPr marL="357188" lvl="1" indent="-3571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Book Antiqua" panose="02040602050305030304" pitchFamily="18" charset="0"/>
            </a:rPr>
            <a:t>Mystery Shopping</a:t>
          </a:r>
          <a:endParaRPr lang="en-IN" sz="1400" kern="1200" dirty="0"/>
        </a:p>
      </dsp:txBody>
      <dsp:txXfrm rot="-5400000">
        <a:off x="3699402" y="2065487"/>
        <a:ext cx="6508876" cy="1253965"/>
      </dsp:txXfrm>
    </dsp:sp>
    <dsp:sp modelId="{8EA11505-90FE-4CA8-B95F-72A8E0080089}">
      <dsp:nvSpPr>
        <dsp:cNvPr id="0" name=""/>
        <dsp:cNvSpPr/>
      </dsp:nvSpPr>
      <dsp:spPr>
        <a:xfrm>
          <a:off x="0" y="1823945"/>
          <a:ext cx="3699401" cy="173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Other Areas</a:t>
          </a:r>
          <a:endParaRPr lang="en-IN" sz="2000" kern="1200" dirty="0">
            <a:latin typeface="Book Antiqua" panose="02040602050305030304" pitchFamily="18" charset="0"/>
          </a:endParaRPr>
        </a:p>
      </dsp:txBody>
      <dsp:txXfrm>
        <a:off x="84796" y="1908741"/>
        <a:ext cx="3529809" cy="1567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8BB33-533B-4F0B-9116-B6D91F0188C3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77620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FB311-51BE-48EF-939F-727AB0C1B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922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A41C-C713-BB01-D01A-C7DCD767D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B501F-32FD-BF53-F9DD-1EDF9CACB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4B976-BEAB-0405-A81F-098F1939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9977-B1CD-AC34-3E21-191F48B2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51370-AAA5-D3DC-3B3F-144C2D10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78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C039-E94D-6981-8F93-9B0625CE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9EA41-106F-D306-5C97-5E627FDE9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246C2-48ED-9557-29D7-B692CFF4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CB73-6624-9DC1-B2DE-C54D65B9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E440-E4FD-F1A3-24CE-0C8EE22F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19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8DC0F-E17C-BA3C-CBC6-9BD8366A9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B66BE-EF41-4F05-1AD5-622F2382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03D3B-A6DF-ED89-2F3A-AFFFD216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054DA-1EBE-9FD0-5D38-581A7ED9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9C76-0A70-30DB-D7C5-2E75D807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40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0B90E-8625-4C86-BB1B-83B0CE6BC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777" y="2171697"/>
            <a:ext cx="11164444" cy="251460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07B2B-543D-4539-93AF-F1F4F9A2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B2841-0613-444C-B36C-50F147FD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Kotak General Insurance Co. Ltd. - Concurrent Audit Presentation of Investment Operations (July 2021 to September 2021)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86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D92630-0DBC-4294-AB39-5FCF0872C548}"/>
              </a:ext>
            </a:extLst>
          </p:cNvPr>
          <p:cNvSpPr txBox="1">
            <a:spLocks/>
          </p:cNvSpPr>
          <p:nvPr userDrawn="1"/>
        </p:nvSpPr>
        <p:spPr>
          <a:xfrm>
            <a:off x="214312" y="6438741"/>
            <a:ext cx="37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66A8F"/>
                </a:solidFill>
                <a:latin typeface="Avenir Book" panose="02000503020000020003" pitchFamily="2" charset="-78"/>
                <a:ea typeface="+mn-ea"/>
                <a:cs typeface="Avenir Book" panose="02000503020000020003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F51E-1995-447D-96C2-A2748B358019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D0AB3-C766-48AD-85C8-7D9074D2B0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37" y="225370"/>
            <a:ext cx="7054664" cy="7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7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32CA-5DA3-B784-D043-CEAEAC6A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6605D-A65E-3487-69E8-3CC3C2D15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66403-294B-BA9D-4E29-2FA774FD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BF16C-B0A7-F6F4-C7C6-42D19129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3750-CDE0-9C5D-1177-898B74D0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201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C1CC-D603-AC3B-0206-72CDD7A6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9EEA9-75ED-BC29-DE54-3658FC65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5FCD3-C10D-A872-9C39-B7393C68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A5C99-EC18-286F-528E-4F50D281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EBC3B-99C5-157E-99D1-04DE9D47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039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79B2-4E5B-DCC6-3553-06209CC5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30251-EB84-019F-2D88-8666D4483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1485C-ED18-6519-D230-D76F1714B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E0EA0-02C9-BB6D-57FA-006A74D3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276AE-4064-A7A2-694E-E4226F59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F82C1-6328-E030-D25D-D32698B9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55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C77B-3CEA-547A-9250-127CA8D8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7F7FD-80C2-AF49-3CB6-7DE4388FD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F119E-7D3A-9F5B-0DF3-57979FBDA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3DDC3-03D8-8221-EBD8-8FA93C87C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DA8A7-5E4C-C9E0-6907-5F590048F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8F1C8-AA39-8C90-5A64-672E32DB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98304-ECDF-F15C-14B8-10A10945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6A85C-5232-4766-2D73-033168EC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83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A49F-5C6E-2E49-CD51-13EA38C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CBFD-C124-02ED-4D12-1EABA72C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A22DF-B335-0716-231D-C060099D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0B0CB-3526-FF85-1417-9130F7E3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3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63A12-7EFC-E677-3ECC-6C0287F9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39A9C-7A56-3479-1704-F851CD32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CE62A-9CB0-9EAC-BA9E-F373FBD1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31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6B07-07DD-E542-3238-BB44A109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8D98F-7BFE-C2A6-86E9-77106F1A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867C1-B0EE-87DE-2A87-86DCB4A62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BB8D5-66F2-3D6E-866E-FB56614A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94053-F67E-6B5C-6DCF-DB3A8567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2F3DD-DB11-9C4C-5C70-03C80882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98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3FF9-9B0C-9397-BB68-38A77C2F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1AEBB-DC65-E948-05DD-C961C8058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1EEDC-BF5F-043F-F0FD-5A14D73EC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0FF59-DE59-5251-CAA2-6FED824B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963F4-7F63-5F62-8A7F-F02894D6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90F99-90B4-9EE3-046C-2461EC2F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66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E643A-F96C-6E96-0416-BF3B82D5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F1C5-4C46-918B-D905-AF4EC0BB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59AB1-4270-1094-C0D0-4CBE2463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1E5C-FA97-44A8-913D-B5CA1B01089D}" type="datetimeFigureOut">
              <a:rPr lang="en-IN" smtClean="0"/>
              <a:t>18/05/2022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2F6F5-FDB5-28E8-90D2-CE7B2C776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C1A52-0787-3545-52C3-E4D970C01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979C8-DDFE-4ACB-88E2-689FAABCA1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927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jpe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A128D-C624-4B90-8D63-EDECB83B4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4CBCAB-BC6D-4E77-B511-848054C187DB}"/>
              </a:ext>
            </a:extLst>
          </p:cNvPr>
          <p:cNvSpPr txBox="1"/>
          <p:nvPr/>
        </p:nvSpPr>
        <p:spPr>
          <a:xfrm>
            <a:off x="213646" y="6523601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latin typeface="Avenir Book" panose="02000503020000020003" pitchFamily="2" charset="-78"/>
                <a:cs typeface="Avenir Book" panose="02000503020000020003" pitchFamily="2" charset="-78"/>
              </a:rPr>
              <a:t>www.cnkindia.com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A3EBD-FE6C-4D72-8CF3-5771C774FD0F}"/>
              </a:ext>
            </a:extLst>
          </p:cNvPr>
          <p:cNvSpPr txBox="1"/>
          <p:nvPr/>
        </p:nvSpPr>
        <p:spPr>
          <a:xfrm>
            <a:off x="1631615" y="3429000"/>
            <a:ext cx="915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Opportunities in Internal Audit </a:t>
            </a:r>
            <a:endParaRPr lang="en-IN" sz="3600" b="1" dirty="0">
              <a:solidFill>
                <a:srgbClr val="002060"/>
              </a:solidFill>
              <a:latin typeface="Avenir Heavy" panose="020B07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F5129-5806-7793-2D28-A1C93BBFBF50}"/>
              </a:ext>
            </a:extLst>
          </p:cNvPr>
          <p:cNvSpPr txBox="1"/>
          <p:nvPr/>
        </p:nvSpPr>
        <p:spPr>
          <a:xfrm>
            <a:off x="9405256" y="2715398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Book Antiqua" panose="02040602050305030304" pitchFamily="18" charset="0"/>
              </a:rPr>
              <a:t>May 18, 2022</a:t>
            </a:r>
          </a:p>
        </p:txBody>
      </p:sp>
    </p:spTree>
    <p:extLst>
      <p:ext uri="{BB962C8B-B14F-4D97-AF65-F5344CB8AC3E}">
        <p14:creationId xmlns:p14="http://schemas.microsoft.com/office/powerpoint/2010/main" val="10839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7177EC-9B98-3A5D-129D-58C8EFDA6ED5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Opportunities in IA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D7ABC8-D31C-57F6-9028-E6914872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857598"/>
              </p:ext>
            </p:extLst>
          </p:nvPr>
        </p:nvGraphicFramePr>
        <p:xfrm>
          <a:off x="841827" y="1305428"/>
          <a:ext cx="102761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48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7177EC-9B98-3A5D-129D-58C8EFDA6ED5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Opportunities in IA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D7ABC8-D31C-57F6-9028-E6914872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563710"/>
              </p:ext>
            </p:extLst>
          </p:nvPr>
        </p:nvGraphicFramePr>
        <p:xfrm>
          <a:off x="841827" y="1305428"/>
          <a:ext cx="102761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3A1128B-0B21-2E15-9E90-38DC488308CC}"/>
              </a:ext>
            </a:extLst>
          </p:cNvPr>
          <p:cNvSpPr txBox="1"/>
          <p:nvPr/>
        </p:nvSpPr>
        <p:spPr>
          <a:xfrm>
            <a:off x="4630057" y="535130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0" indent="-363538" algn="just">
              <a:buFont typeface="Wingdings" panose="05000000000000000000" pitchFamily="2" charset="2"/>
              <a:buChar char="q"/>
            </a:pPr>
            <a:r>
              <a:rPr lang="en-US" sz="1400" dirty="0">
                <a:latin typeface="Book Antiqua" panose="02040602050305030304" pitchFamily="18" charset="0"/>
                <a:cs typeface="Avenir Book" panose="020B0503020203020204" pitchFamily="34" charset="-78"/>
              </a:rPr>
              <a:t>Quality assurance for Mutual Funds: independent calculation/ pre confirmation of NAV, limits, redemptions, reporting to the Boards etc. </a:t>
            </a:r>
            <a:endParaRPr lang="en-IN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8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7177EC-9B98-3A5D-129D-58C8EFDA6ED5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Opportunities in IA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D7ABC8-D31C-57F6-9028-E6914872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177168"/>
              </p:ext>
            </p:extLst>
          </p:nvPr>
        </p:nvGraphicFramePr>
        <p:xfrm>
          <a:off x="841827" y="1305428"/>
          <a:ext cx="102761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623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7177EC-9B98-3A5D-129D-58C8EFDA6ED5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Opportunities in IA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D7ABC8-D31C-57F6-9028-E6914872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523571"/>
              </p:ext>
            </p:extLst>
          </p:nvPr>
        </p:nvGraphicFramePr>
        <p:xfrm>
          <a:off x="841827" y="1305428"/>
          <a:ext cx="102761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06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7177EC-9B98-3A5D-129D-58C8EFDA6ED5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Opportunities in IA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D7ABC8-D31C-57F6-9028-E6914872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794081"/>
              </p:ext>
            </p:extLst>
          </p:nvPr>
        </p:nvGraphicFramePr>
        <p:xfrm>
          <a:off x="841827" y="1305428"/>
          <a:ext cx="10276115" cy="356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5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2954B-AE76-EEEF-E816-DCDE24BF993F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Need for Specialization 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C984390-0D7B-887C-6DB9-459A2ED20F35}"/>
              </a:ext>
            </a:extLst>
          </p:cNvPr>
          <p:cNvSpPr txBox="1"/>
          <p:nvPr/>
        </p:nvSpPr>
        <p:spPr>
          <a:xfrm>
            <a:off x="998687" y="1583713"/>
            <a:ext cx="5097313" cy="347530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34035">
              <a:lnSpc>
                <a:spcPts val="1540"/>
              </a:lnSpc>
              <a:spcBef>
                <a:spcPts val="459"/>
              </a:spcBef>
            </a:pPr>
            <a:r>
              <a:rPr b="1" spc="-5" dirty="0">
                <a:latin typeface="Book Antiqua" panose="02040602050305030304" pitchFamily="18" charset="0"/>
                <a:cs typeface="Palatino Linotype"/>
              </a:rPr>
              <a:t>Bypass</a:t>
            </a:r>
            <a:r>
              <a:rPr b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b="1" spc="-5" dirty="0">
                <a:latin typeface="Book Antiqua" panose="02040602050305030304" pitchFamily="18" charset="0"/>
                <a:cs typeface="Palatino Linotype"/>
              </a:rPr>
              <a:t>Basics:</a:t>
            </a:r>
            <a:r>
              <a:rPr b="1" spc="20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b="1" spc="-5" dirty="0">
                <a:latin typeface="Book Antiqua" panose="02040602050305030304" pitchFamily="18" charset="0"/>
                <a:cs typeface="Palatino Linotype"/>
              </a:rPr>
              <a:t>New</a:t>
            </a:r>
            <a:r>
              <a:rPr b="1" spc="10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b="1" spc="-10" dirty="0">
                <a:latin typeface="Book Antiqua" panose="02040602050305030304" pitchFamily="18" charset="0"/>
                <a:cs typeface="Palatino Linotype"/>
              </a:rPr>
              <a:t>Plumbing</a:t>
            </a:r>
            <a:r>
              <a:rPr b="1" spc="45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b="1" spc="-10" dirty="0">
                <a:latin typeface="Book Antiqua" panose="02040602050305030304" pitchFamily="18" charset="0"/>
                <a:cs typeface="Palatino Linotype"/>
              </a:rPr>
              <a:t>for</a:t>
            </a:r>
            <a:r>
              <a:rPr b="1" spc="5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b="1" spc="-10" dirty="0">
                <a:latin typeface="Book Antiqua" panose="02040602050305030304" pitchFamily="18" charset="0"/>
                <a:cs typeface="Palatino Linotype"/>
              </a:rPr>
              <a:t>the </a:t>
            </a:r>
            <a:r>
              <a:rPr b="1" spc="-5" dirty="0">
                <a:latin typeface="Book Antiqua" panose="02040602050305030304" pitchFamily="18" charset="0"/>
                <a:cs typeface="Palatino Linotype"/>
              </a:rPr>
              <a:t>Heart</a:t>
            </a:r>
            <a:endParaRPr lang="en-IN" b="1" spc="-5" dirty="0">
              <a:latin typeface="Book Antiqua" panose="02040602050305030304" pitchFamily="18" charset="0"/>
              <a:cs typeface="Palatino Linotype"/>
            </a:endParaRPr>
          </a:p>
          <a:p>
            <a:pPr marL="12700">
              <a:lnSpc>
                <a:spcPts val="1730"/>
              </a:lnSpc>
              <a:spcBef>
                <a:spcPts val="225"/>
              </a:spcBef>
            </a:pPr>
            <a:r>
              <a:rPr b="1" spc="-5" dirty="0">
                <a:latin typeface="Book Antiqua" panose="02040602050305030304" pitchFamily="18" charset="0"/>
                <a:cs typeface="Palatino Linotype"/>
              </a:rPr>
              <a:t>Written</a:t>
            </a:r>
            <a:r>
              <a:rPr b="1" spc="-10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b="1" spc="-5" dirty="0">
                <a:latin typeface="Book Antiqua" panose="02040602050305030304" pitchFamily="18" charset="0"/>
                <a:cs typeface="Palatino Linotype"/>
              </a:rPr>
              <a:t>by:</a:t>
            </a:r>
            <a:endParaRPr dirty="0">
              <a:latin typeface="Book Antiqua" panose="02040602050305030304" pitchFamily="18" charset="0"/>
              <a:cs typeface="Palatino Linotype"/>
            </a:endParaRPr>
          </a:p>
          <a:p>
            <a:pPr marL="12700">
              <a:lnSpc>
                <a:spcPts val="1535"/>
              </a:lnSpc>
            </a:pPr>
            <a:r>
              <a:rPr i="1" spc="25" dirty="0">
                <a:latin typeface="Book Antiqua" panose="02040602050305030304" pitchFamily="18" charset="0"/>
                <a:cs typeface="Cambria"/>
              </a:rPr>
              <a:t>Christine</a:t>
            </a:r>
            <a:r>
              <a:rPr i="1" spc="65" dirty="0">
                <a:latin typeface="Book Antiqua" panose="02040602050305030304" pitchFamily="18" charset="0"/>
                <a:cs typeface="Cambria"/>
              </a:rPr>
              <a:t> </a:t>
            </a:r>
            <a:r>
              <a:rPr i="1" spc="50" dirty="0">
                <a:latin typeface="Book Antiqua" panose="02040602050305030304" pitchFamily="18" charset="0"/>
                <a:cs typeface="Cambria"/>
              </a:rPr>
              <a:t>Haran</a:t>
            </a:r>
            <a:r>
              <a:rPr i="1" spc="45" dirty="0">
                <a:latin typeface="Book Antiqua" panose="02040602050305030304" pitchFamily="18" charset="0"/>
                <a:cs typeface="Cambria"/>
              </a:rPr>
              <a:t> </a:t>
            </a:r>
            <a:r>
              <a:rPr i="1" dirty="0">
                <a:latin typeface="Book Antiqua" panose="02040602050305030304" pitchFamily="18" charset="0"/>
                <a:cs typeface="Cambria"/>
              </a:rPr>
              <a:t>-</a:t>
            </a:r>
          </a:p>
          <a:p>
            <a:pPr marL="12700">
              <a:lnSpc>
                <a:spcPts val="1730"/>
              </a:lnSpc>
            </a:pPr>
            <a:r>
              <a:rPr i="1" spc="30" dirty="0">
                <a:latin typeface="Book Antiqua" panose="02040602050305030304" pitchFamily="18" charset="0"/>
                <a:cs typeface="Cambria"/>
              </a:rPr>
              <a:t>Published</a:t>
            </a:r>
            <a:r>
              <a:rPr i="1" spc="40" dirty="0">
                <a:latin typeface="Book Antiqua" panose="02040602050305030304" pitchFamily="18" charset="0"/>
                <a:cs typeface="Cambria"/>
              </a:rPr>
              <a:t> </a:t>
            </a:r>
            <a:r>
              <a:rPr i="1" spc="10" dirty="0">
                <a:latin typeface="Book Antiqua" panose="02040602050305030304" pitchFamily="18" charset="0"/>
                <a:cs typeface="Cambria"/>
              </a:rPr>
              <a:t>on:</a:t>
            </a:r>
            <a:r>
              <a:rPr i="1" spc="50" dirty="0">
                <a:latin typeface="Book Antiqua" panose="02040602050305030304" pitchFamily="18" charset="0"/>
                <a:cs typeface="Cambria"/>
              </a:rPr>
              <a:t> </a:t>
            </a:r>
            <a:r>
              <a:rPr i="1" spc="5" dirty="0">
                <a:latin typeface="Book Antiqua" panose="02040602050305030304" pitchFamily="18" charset="0"/>
                <a:cs typeface="Cambria"/>
              </a:rPr>
              <a:t>September</a:t>
            </a:r>
            <a:r>
              <a:rPr i="1" spc="45" dirty="0">
                <a:latin typeface="Book Antiqua" panose="02040602050305030304" pitchFamily="18" charset="0"/>
                <a:cs typeface="Cambria"/>
              </a:rPr>
              <a:t> </a:t>
            </a:r>
            <a:r>
              <a:rPr i="1" spc="-35" dirty="0">
                <a:latin typeface="Book Antiqua" panose="02040602050305030304" pitchFamily="18" charset="0"/>
                <a:cs typeface="Cambria"/>
              </a:rPr>
              <a:t>29,</a:t>
            </a:r>
            <a:r>
              <a:rPr i="1" spc="30" dirty="0">
                <a:latin typeface="Book Antiqua" panose="02040602050305030304" pitchFamily="18" charset="0"/>
                <a:cs typeface="Cambria"/>
              </a:rPr>
              <a:t> </a:t>
            </a:r>
            <a:r>
              <a:rPr i="1" spc="-90" dirty="0">
                <a:latin typeface="Book Antiqua" panose="02040602050305030304" pitchFamily="18" charset="0"/>
                <a:cs typeface="Cambria"/>
              </a:rPr>
              <a:t>2004</a:t>
            </a:r>
            <a:endParaRPr i="1" dirty="0">
              <a:latin typeface="Book Antiqua" panose="020406020503050303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Book Antiqua" panose="020406020503050303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latin typeface="Book Antiqua" panose="02040602050305030304" pitchFamily="18" charset="0"/>
                <a:cs typeface="Palatino Linotype"/>
              </a:rPr>
              <a:t>What is</a:t>
            </a:r>
            <a:r>
              <a:rPr b="1" spc="5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b="1" spc="-5" dirty="0">
                <a:latin typeface="Book Antiqua" panose="02040602050305030304" pitchFamily="18" charset="0"/>
                <a:cs typeface="Palatino Linotype"/>
              </a:rPr>
              <a:t>coronary bypass</a:t>
            </a:r>
            <a:r>
              <a:rPr b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b="1" spc="-5" dirty="0">
                <a:latin typeface="Book Antiqua" panose="02040602050305030304" pitchFamily="18" charset="0"/>
                <a:cs typeface="Palatino Linotype"/>
              </a:rPr>
              <a:t>surgery?</a:t>
            </a:r>
            <a:endParaRPr dirty="0">
              <a:latin typeface="Book Antiqua" panose="02040602050305030304" pitchFamily="18" charset="0"/>
              <a:cs typeface="Palatino Linotype"/>
            </a:endParaRPr>
          </a:p>
          <a:p>
            <a:pPr marL="12700" marR="5080" algn="just">
              <a:lnSpc>
                <a:spcPct val="100000"/>
              </a:lnSpc>
              <a:spcBef>
                <a:spcPts val="550"/>
              </a:spcBef>
            </a:pPr>
            <a:r>
              <a:rPr spc="25" dirty="0">
                <a:latin typeface="Book Antiqua" panose="02040602050305030304" pitchFamily="18" charset="0"/>
                <a:cs typeface="Cambria"/>
              </a:rPr>
              <a:t>In </a:t>
            </a:r>
            <a:r>
              <a:rPr spc="20" dirty="0">
                <a:latin typeface="Book Antiqua" panose="02040602050305030304" pitchFamily="18" charset="0"/>
                <a:cs typeface="Cambria"/>
              </a:rPr>
              <a:t>bypass </a:t>
            </a:r>
            <a:r>
              <a:rPr spc="30" dirty="0">
                <a:latin typeface="Book Antiqua" panose="02040602050305030304" pitchFamily="18" charset="0"/>
                <a:cs typeface="Cambria"/>
              </a:rPr>
              <a:t>surgery, </a:t>
            </a:r>
            <a:r>
              <a:rPr spc="35" dirty="0">
                <a:latin typeface="Book Antiqua" panose="02040602050305030304" pitchFamily="18" charset="0"/>
                <a:cs typeface="Cambria"/>
              </a:rPr>
              <a:t>we </a:t>
            </a:r>
            <a:r>
              <a:rPr spc="15" dirty="0">
                <a:latin typeface="Book Antiqua" panose="02040602050305030304" pitchFamily="18" charset="0"/>
                <a:cs typeface="Cambria"/>
              </a:rPr>
              <a:t>use </a:t>
            </a:r>
            <a:r>
              <a:rPr spc="-10" dirty="0">
                <a:latin typeface="Book Antiqua" panose="02040602050305030304" pitchFamily="18" charset="0"/>
                <a:cs typeface="Cambria"/>
              </a:rPr>
              <a:t>either </a:t>
            </a:r>
            <a:r>
              <a:rPr spc="-15" dirty="0">
                <a:latin typeface="Book Antiqua" panose="02040602050305030304" pitchFamily="18" charset="0"/>
                <a:cs typeface="Cambria"/>
              </a:rPr>
              <a:t>arteries </a:t>
            </a:r>
            <a:r>
              <a:rPr spc="-5" dirty="0">
                <a:latin typeface="Book Antiqua" panose="02040602050305030304" pitchFamily="18" charset="0"/>
                <a:cs typeface="Cambria"/>
              </a:rPr>
              <a:t>or </a:t>
            </a:r>
            <a:r>
              <a:rPr dirty="0">
                <a:latin typeface="Book Antiqua" panose="02040602050305030304" pitchFamily="18" charset="0"/>
                <a:cs typeface="Cambria"/>
              </a:rPr>
              <a:t> </a:t>
            </a:r>
            <a:r>
              <a:rPr spc="20" dirty="0">
                <a:latin typeface="Book Antiqua" panose="02040602050305030304" pitchFamily="18" charset="0"/>
                <a:cs typeface="Cambria"/>
              </a:rPr>
              <a:t>veins </a:t>
            </a:r>
            <a:r>
              <a:rPr spc="25" dirty="0">
                <a:latin typeface="Book Antiqua" panose="02040602050305030304" pitchFamily="18" charset="0"/>
                <a:cs typeface="Cambria"/>
              </a:rPr>
              <a:t>from </a:t>
            </a:r>
            <a:r>
              <a:rPr dirty="0">
                <a:latin typeface="Book Antiqua" panose="02040602050305030304" pitchFamily="18" charset="0"/>
                <a:cs typeface="Cambria"/>
              </a:rPr>
              <a:t>the</a:t>
            </a:r>
            <a:r>
              <a:rPr spc="5" dirty="0">
                <a:latin typeface="Book Antiqua" panose="02040602050305030304" pitchFamily="18" charset="0"/>
                <a:cs typeface="Cambria"/>
              </a:rPr>
              <a:t> </a:t>
            </a:r>
            <a:r>
              <a:rPr dirty="0">
                <a:latin typeface="Book Antiqua" panose="02040602050305030304" pitchFamily="18" charset="0"/>
                <a:cs typeface="Cambria"/>
              </a:rPr>
              <a:t>patient's</a:t>
            </a:r>
            <a:r>
              <a:rPr spc="350" dirty="0">
                <a:latin typeface="Book Antiqua" panose="02040602050305030304" pitchFamily="18" charset="0"/>
                <a:cs typeface="Cambria"/>
              </a:rPr>
              <a:t> </a:t>
            </a:r>
            <a:r>
              <a:rPr spc="55" dirty="0">
                <a:latin typeface="Book Antiqua" panose="02040602050305030304" pitchFamily="18" charset="0"/>
                <a:cs typeface="Cambria"/>
              </a:rPr>
              <a:t>own </a:t>
            </a:r>
            <a:r>
              <a:rPr spc="50" dirty="0">
                <a:latin typeface="Book Antiqua" panose="02040602050305030304" pitchFamily="18" charset="0"/>
                <a:cs typeface="Cambria"/>
              </a:rPr>
              <a:t>body </a:t>
            </a:r>
            <a:r>
              <a:rPr spc="-5" dirty="0">
                <a:latin typeface="Book Antiqua" panose="02040602050305030304" pitchFamily="18" charset="0"/>
                <a:cs typeface="Cambria"/>
              </a:rPr>
              <a:t>to</a:t>
            </a:r>
            <a:r>
              <a:rPr spc="340" dirty="0">
                <a:latin typeface="Book Antiqua" panose="02040602050305030304" pitchFamily="18" charset="0"/>
                <a:cs typeface="Cambria"/>
              </a:rPr>
              <a:t> </a:t>
            </a:r>
            <a:r>
              <a:rPr spc="-15" dirty="0">
                <a:latin typeface="Book Antiqua" panose="02040602050305030304" pitchFamily="18" charset="0"/>
                <a:cs typeface="Cambria"/>
              </a:rPr>
              <a:t>create </a:t>
            </a:r>
            <a:r>
              <a:rPr spc="-340" dirty="0">
                <a:latin typeface="Book Antiqua" panose="02040602050305030304" pitchFamily="18" charset="0"/>
                <a:cs typeface="Cambria"/>
              </a:rPr>
              <a:t> </a:t>
            </a:r>
            <a:r>
              <a:rPr spc="15" dirty="0">
                <a:latin typeface="Book Antiqua" panose="02040602050305030304" pitchFamily="18" charset="0"/>
                <a:cs typeface="Cambria"/>
              </a:rPr>
              <a:t>a </a:t>
            </a:r>
            <a:r>
              <a:rPr spc="20" dirty="0">
                <a:latin typeface="Book Antiqua" panose="02040602050305030304" pitchFamily="18" charset="0"/>
                <a:cs typeface="Cambria"/>
              </a:rPr>
              <a:t>bypass </a:t>
            </a:r>
            <a:r>
              <a:rPr spc="35" dirty="0">
                <a:latin typeface="Book Antiqua" panose="02040602050305030304" pitchFamily="18" charset="0"/>
                <a:cs typeface="Cambria"/>
              </a:rPr>
              <a:t>around </a:t>
            </a:r>
            <a:r>
              <a:rPr spc="25" dirty="0">
                <a:latin typeface="Book Antiqua" panose="02040602050305030304" pitchFamily="18" charset="0"/>
                <a:cs typeface="Cambria"/>
              </a:rPr>
              <a:t>blockage in </a:t>
            </a:r>
            <a:r>
              <a:rPr dirty="0">
                <a:latin typeface="Book Antiqua" panose="02040602050305030304" pitchFamily="18" charset="0"/>
                <a:cs typeface="Cambria"/>
              </a:rPr>
              <a:t>the </a:t>
            </a:r>
            <a:r>
              <a:rPr spc="5" dirty="0">
                <a:latin typeface="Book Antiqua" panose="02040602050305030304" pitchFamily="18" charset="0"/>
                <a:cs typeface="Cambria"/>
              </a:rPr>
              <a:t>artery, </a:t>
            </a:r>
            <a:r>
              <a:rPr spc="10" dirty="0">
                <a:latin typeface="Book Antiqua" panose="02040602050305030304" pitchFamily="18" charset="0"/>
                <a:cs typeface="Cambria"/>
              </a:rPr>
              <a:t>so </a:t>
            </a:r>
            <a:r>
              <a:rPr spc="15" dirty="0">
                <a:latin typeface="Book Antiqua" panose="02040602050305030304" pitchFamily="18" charset="0"/>
                <a:cs typeface="Cambria"/>
              </a:rPr>
              <a:t> </a:t>
            </a:r>
            <a:r>
              <a:rPr spc="30" dirty="0">
                <a:latin typeface="Book Antiqua" panose="02040602050305030304" pitchFamily="18" charset="0"/>
                <a:cs typeface="Cambria"/>
              </a:rPr>
              <a:t>blood </a:t>
            </a:r>
            <a:r>
              <a:rPr spc="15" dirty="0">
                <a:latin typeface="Book Antiqua" panose="02040602050305030304" pitchFamily="18" charset="0"/>
                <a:cs typeface="Cambria"/>
              </a:rPr>
              <a:t>can </a:t>
            </a:r>
            <a:r>
              <a:rPr spc="45" dirty="0">
                <a:latin typeface="Book Antiqua" panose="02040602050305030304" pitchFamily="18" charset="0"/>
                <a:cs typeface="Cambria"/>
              </a:rPr>
              <a:t>flow </a:t>
            </a:r>
            <a:r>
              <a:rPr spc="35" dirty="0">
                <a:latin typeface="Book Antiqua" panose="02040602050305030304" pitchFamily="18" charset="0"/>
                <a:cs typeface="Cambria"/>
              </a:rPr>
              <a:t>beyond </a:t>
            </a:r>
            <a:r>
              <a:rPr dirty="0">
                <a:latin typeface="Book Antiqua" panose="02040602050305030304" pitchFamily="18" charset="0"/>
                <a:cs typeface="Cambria"/>
              </a:rPr>
              <a:t>the </a:t>
            </a:r>
            <a:r>
              <a:rPr spc="25" dirty="0">
                <a:latin typeface="Book Antiqua" panose="02040602050305030304" pitchFamily="18" charset="0"/>
                <a:cs typeface="Cambria"/>
              </a:rPr>
              <a:t>blockage </a:t>
            </a:r>
            <a:r>
              <a:rPr spc="-5" dirty="0">
                <a:latin typeface="Book Antiqua" panose="02040602050305030304" pitchFamily="18" charset="0"/>
                <a:cs typeface="Cambria"/>
              </a:rPr>
              <a:t>to </a:t>
            </a:r>
            <a:r>
              <a:rPr dirty="0">
                <a:latin typeface="Book Antiqua" panose="02040602050305030304" pitchFamily="18" charset="0"/>
                <a:cs typeface="Cambria"/>
              </a:rPr>
              <a:t>the </a:t>
            </a:r>
            <a:r>
              <a:rPr spc="5" dirty="0">
                <a:latin typeface="Book Antiqua" panose="02040602050305030304" pitchFamily="18" charset="0"/>
                <a:cs typeface="Cambria"/>
              </a:rPr>
              <a:t> </a:t>
            </a:r>
            <a:r>
              <a:rPr spc="-5" dirty="0">
                <a:latin typeface="Book Antiqua" panose="02040602050305030304" pitchFamily="18" charset="0"/>
                <a:cs typeface="Cambria"/>
              </a:rPr>
              <a:t>heart</a:t>
            </a:r>
            <a:r>
              <a:rPr dirty="0">
                <a:latin typeface="Book Antiqua" panose="02040602050305030304" pitchFamily="18" charset="0"/>
                <a:cs typeface="Cambria"/>
              </a:rPr>
              <a:t> </a:t>
            </a:r>
            <a:r>
              <a:rPr spc="25" dirty="0">
                <a:latin typeface="Book Antiqua" panose="02040602050305030304" pitchFamily="18" charset="0"/>
                <a:cs typeface="Cambria"/>
              </a:rPr>
              <a:t>muscle </a:t>
            </a:r>
            <a:r>
              <a:rPr spc="-10" dirty="0">
                <a:latin typeface="Book Antiqua" panose="02040602050305030304" pitchFamily="18" charset="0"/>
                <a:cs typeface="Cambria"/>
              </a:rPr>
              <a:t>that's</a:t>
            </a:r>
            <a:r>
              <a:rPr spc="-5" dirty="0">
                <a:latin typeface="Book Antiqua" panose="02040602050305030304" pitchFamily="18" charset="0"/>
                <a:cs typeface="Cambria"/>
              </a:rPr>
              <a:t> </a:t>
            </a:r>
            <a:r>
              <a:rPr spc="25" dirty="0">
                <a:latin typeface="Book Antiqua" panose="02040602050305030304" pitchFamily="18" charset="0"/>
                <a:cs typeface="Cambria"/>
              </a:rPr>
              <a:t>being </a:t>
            </a:r>
            <a:r>
              <a:rPr spc="35" dirty="0">
                <a:latin typeface="Book Antiqua" panose="02040602050305030304" pitchFamily="18" charset="0"/>
                <a:cs typeface="Cambria"/>
              </a:rPr>
              <a:t>supplied </a:t>
            </a:r>
            <a:r>
              <a:rPr spc="45" dirty="0">
                <a:latin typeface="Book Antiqua" panose="02040602050305030304" pitchFamily="18" charset="0"/>
                <a:cs typeface="Cambria"/>
              </a:rPr>
              <a:t>by </a:t>
            </a:r>
            <a:r>
              <a:rPr spc="5" dirty="0">
                <a:latin typeface="Book Antiqua" panose="02040602050305030304" pitchFamily="18" charset="0"/>
                <a:cs typeface="Cambria"/>
              </a:rPr>
              <a:t>that </a:t>
            </a:r>
            <a:r>
              <a:rPr spc="10" dirty="0">
                <a:latin typeface="Book Antiqua" panose="02040602050305030304" pitchFamily="18" charset="0"/>
                <a:cs typeface="Cambria"/>
              </a:rPr>
              <a:t> artery.</a:t>
            </a:r>
            <a:r>
              <a:rPr spc="15" dirty="0">
                <a:latin typeface="Book Antiqua" panose="02040602050305030304" pitchFamily="18" charset="0"/>
                <a:cs typeface="Cambria"/>
              </a:rPr>
              <a:t> </a:t>
            </a:r>
            <a:r>
              <a:rPr spc="-15" dirty="0">
                <a:latin typeface="Book Antiqua" panose="02040602050305030304" pitchFamily="18" charset="0"/>
                <a:cs typeface="Cambria"/>
              </a:rPr>
              <a:t>It's</a:t>
            </a:r>
            <a:r>
              <a:rPr spc="-10" dirty="0">
                <a:latin typeface="Book Antiqua" panose="02040602050305030304" pitchFamily="18" charset="0"/>
                <a:cs typeface="Cambria"/>
              </a:rPr>
              <a:t> </a:t>
            </a:r>
            <a:r>
              <a:rPr spc="20" dirty="0">
                <a:latin typeface="Book Antiqua" panose="02040602050305030304" pitchFamily="18" charset="0"/>
                <a:cs typeface="Cambria"/>
              </a:rPr>
              <a:t>like</a:t>
            </a:r>
            <a:r>
              <a:rPr spc="25" dirty="0">
                <a:latin typeface="Book Antiqua" panose="02040602050305030304" pitchFamily="18" charset="0"/>
                <a:cs typeface="Cambria"/>
              </a:rPr>
              <a:t> </a:t>
            </a:r>
            <a:r>
              <a:rPr spc="35" dirty="0">
                <a:latin typeface="Book Antiqua" panose="02040602050305030304" pitchFamily="18" charset="0"/>
                <a:cs typeface="Cambria"/>
              </a:rPr>
              <a:t>new</a:t>
            </a:r>
            <a:r>
              <a:rPr spc="40" dirty="0">
                <a:latin typeface="Book Antiqua" panose="02040602050305030304" pitchFamily="18" charset="0"/>
                <a:cs typeface="Cambria"/>
              </a:rPr>
              <a:t> </a:t>
            </a:r>
            <a:r>
              <a:rPr spc="50" dirty="0">
                <a:latin typeface="Book Antiqua" panose="02040602050305030304" pitchFamily="18" charset="0"/>
                <a:cs typeface="Cambria"/>
              </a:rPr>
              <a:t>plumbing. </a:t>
            </a:r>
            <a:r>
              <a:rPr spc="55" dirty="0">
                <a:latin typeface="Book Antiqua" panose="02040602050305030304" pitchFamily="18" charset="0"/>
                <a:cs typeface="Cambria"/>
              </a:rPr>
              <a:t> </a:t>
            </a:r>
            <a:r>
              <a:rPr dirty="0">
                <a:latin typeface="Book Antiqua" panose="02040602050305030304" pitchFamily="18" charset="0"/>
                <a:cs typeface="Cambria"/>
              </a:rPr>
              <a:t>We're </a:t>
            </a:r>
            <a:r>
              <a:rPr spc="5" dirty="0">
                <a:latin typeface="Book Antiqua" panose="02040602050305030304" pitchFamily="18" charset="0"/>
                <a:cs typeface="Cambria"/>
              </a:rPr>
              <a:t> </a:t>
            </a:r>
            <a:r>
              <a:rPr spc="10" dirty="0">
                <a:latin typeface="Book Antiqua" panose="02040602050305030304" pitchFamily="18" charset="0"/>
                <a:cs typeface="Cambria"/>
              </a:rPr>
              <a:t>creating </a:t>
            </a:r>
            <a:r>
              <a:rPr spc="15" dirty="0">
                <a:latin typeface="Book Antiqua" panose="02040602050305030304" pitchFamily="18" charset="0"/>
                <a:cs typeface="Cambria"/>
              </a:rPr>
              <a:t>a </a:t>
            </a:r>
            <a:r>
              <a:rPr spc="35" dirty="0">
                <a:latin typeface="Book Antiqua" panose="02040602050305030304" pitchFamily="18" charset="0"/>
                <a:cs typeface="Cambria"/>
              </a:rPr>
              <a:t>new </a:t>
            </a:r>
            <a:r>
              <a:rPr spc="30" dirty="0">
                <a:latin typeface="Book Antiqua" panose="02040602050305030304" pitchFamily="18" charset="0"/>
                <a:cs typeface="Cambria"/>
              </a:rPr>
              <a:t>avenue </a:t>
            </a:r>
            <a:r>
              <a:rPr spc="10" dirty="0">
                <a:latin typeface="Book Antiqua" panose="02040602050305030304" pitchFamily="18" charset="0"/>
                <a:cs typeface="Cambria"/>
              </a:rPr>
              <a:t>for </a:t>
            </a:r>
            <a:r>
              <a:rPr spc="30" dirty="0">
                <a:latin typeface="Book Antiqua" panose="02040602050305030304" pitchFamily="18" charset="0"/>
                <a:cs typeface="Cambria"/>
              </a:rPr>
              <a:t>blood </a:t>
            </a:r>
            <a:r>
              <a:rPr dirty="0">
                <a:latin typeface="Book Antiqua" panose="02040602050305030304" pitchFamily="18" charset="0"/>
                <a:cs typeface="Cambria"/>
              </a:rPr>
              <a:t>to </a:t>
            </a:r>
            <a:r>
              <a:rPr spc="55" dirty="0">
                <a:latin typeface="Book Antiqua" panose="02040602050305030304" pitchFamily="18" charset="0"/>
                <a:cs typeface="Cambria"/>
              </a:rPr>
              <a:t>go </a:t>
            </a:r>
            <a:r>
              <a:rPr spc="-5" dirty="0">
                <a:latin typeface="Book Antiqua" panose="02040602050305030304" pitchFamily="18" charset="0"/>
                <a:cs typeface="Cambria"/>
              </a:rPr>
              <a:t>to </a:t>
            </a:r>
            <a:r>
              <a:rPr dirty="0">
                <a:latin typeface="Book Antiqua" panose="02040602050305030304" pitchFamily="18" charset="0"/>
                <a:cs typeface="Cambria"/>
              </a:rPr>
              <a:t>the </a:t>
            </a:r>
            <a:r>
              <a:rPr spc="5" dirty="0">
                <a:latin typeface="Book Antiqua" panose="02040602050305030304" pitchFamily="18" charset="0"/>
                <a:cs typeface="Cambria"/>
              </a:rPr>
              <a:t> </a:t>
            </a:r>
            <a:r>
              <a:rPr spc="-5" dirty="0">
                <a:latin typeface="Book Antiqua" panose="02040602050305030304" pitchFamily="18" charset="0"/>
                <a:cs typeface="Cambria"/>
              </a:rPr>
              <a:t>heart</a:t>
            </a:r>
            <a:r>
              <a:rPr spc="60" dirty="0">
                <a:latin typeface="Book Antiqua" panose="02040602050305030304" pitchFamily="18" charset="0"/>
                <a:cs typeface="Cambria"/>
              </a:rPr>
              <a:t> </a:t>
            </a:r>
            <a:r>
              <a:rPr spc="30" dirty="0">
                <a:latin typeface="Book Antiqua" panose="02040602050305030304" pitchFamily="18" charset="0"/>
                <a:cs typeface="Cambria"/>
              </a:rPr>
              <a:t>muscle.</a:t>
            </a:r>
            <a:endParaRPr dirty="0">
              <a:latin typeface="Book Antiqua" panose="02040602050305030304" pitchFamily="18" charset="0"/>
              <a:cs typeface="Cambria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F03E7029-434F-B6F0-03F4-E169F1C9306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3028" y="1399973"/>
            <a:ext cx="4267200" cy="3721957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F55F3A1E-F7EE-5360-F5FB-7830ABFE9198}"/>
              </a:ext>
            </a:extLst>
          </p:cNvPr>
          <p:cNvSpPr txBox="1"/>
          <p:nvPr/>
        </p:nvSpPr>
        <p:spPr>
          <a:xfrm>
            <a:off x="750692" y="5581220"/>
            <a:ext cx="9656049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It</a:t>
            </a:r>
            <a:r>
              <a:rPr sz="1800" b="1" spc="18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is</a:t>
            </a:r>
            <a:r>
              <a:rPr sz="1800" b="1" spc="190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established</a:t>
            </a:r>
            <a:r>
              <a:rPr sz="1800" b="1" spc="19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that</a:t>
            </a:r>
            <a:r>
              <a:rPr sz="1800" b="1" spc="17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the</a:t>
            </a:r>
            <a:r>
              <a:rPr sz="1800" b="1" spc="180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bypass</a:t>
            </a:r>
            <a:r>
              <a:rPr sz="1800" b="1" spc="200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surgery</a:t>
            </a:r>
            <a:r>
              <a:rPr sz="1800" b="1" spc="17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is</a:t>
            </a:r>
            <a:r>
              <a:rPr sz="1800" b="1" spc="17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basically</a:t>
            </a:r>
            <a:r>
              <a:rPr sz="1800" b="1" spc="18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a</a:t>
            </a:r>
            <a:r>
              <a:rPr sz="1800" b="1" spc="170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plumbing</a:t>
            </a:r>
            <a:r>
              <a:rPr sz="1800" b="1" spc="18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job</a:t>
            </a:r>
            <a:r>
              <a:rPr sz="1800" b="1" spc="18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–</a:t>
            </a:r>
            <a:endParaRPr sz="1800" dirty="0">
              <a:latin typeface="Book Antiqua" panose="02040602050305030304" pitchFamily="18" charset="0"/>
              <a:cs typeface="Palatino Linotype"/>
            </a:endParaRPr>
          </a:p>
          <a:p>
            <a:pPr marL="156845">
              <a:lnSpc>
                <a:spcPct val="100000"/>
              </a:lnSpc>
            </a:pP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would</a:t>
            </a:r>
            <a:r>
              <a:rPr sz="1800" b="1" spc="-10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you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allow</a:t>
            </a:r>
            <a:r>
              <a:rPr sz="1800" b="1" spc="-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your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plumber</a:t>
            </a:r>
            <a:r>
              <a:rPr sz="1800" b="1" spc="-2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to</a:t>
            </a:r>
            <a:r>
              <a:rPr sz="1800" b="1" spc="-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do</a:t>
            </a:r>
            <a:r>
              <a:rPr sz="1800" b="1" spc="-10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your</a:t>
            </a:r>
            <a:r>
              <a:rPr sz="1800" b="1" dirty="0">
                <a:solidFill>
                  <a:srgbClr val="1F487C"/>
                </a:solidFill>
                <a:latin typeface="Book Antiqua" panose="02040602050305030304" pitchFamily="18" charset="0"/>
                <a:cs typeface="Palatino Linotype"/>
              </a:rPr>
              <a:t> bypass?</a:t>
            </a:r>
            <a:endParaRPr sz="1800" dirty="0">
              <a:latin typeface="Book Antiqua" panose="02040602050305030304" pitchFamily="18" charset="0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1400" dirty="0">
                <a:solidFill>
                  <a:srgbClr val="FFFFFF"/>
                </a:solidFill>
                <a:latin typeface="Book Antiqua" panose="02040602050305030304" pitchFamily="18" charset="0"/>
                <a:cs typeface="Trebuchet MS"/>
              </a:rPr>
              <a:t>3</a:t>
            </a:r>
            <a:endParaRPr sz="1400" dirty="0">
              <a:latin typeface="Book Antiqua" panose="02040602050305030304" pitchFamily="18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8291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B3787-37D7-A691-E2F4-EF02F6F6C106}"/>
              </a:ext>
            </a:extLst>
          </p:cNvPr>
          <p:cNvSpPr txBox="1"/>
          <p:nvPr/>
        </p:nvSpPr>
        <p:spPr>
          <a:xfrm>
            <a:off x="786063" y="1652335"/>
            <a:ext cx="10611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Chartered Accountants (CAs)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Forensic Accounting &amp; Fraud Detection (FAFD)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Diploma in Information Systems (DISA)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Certified Internal Auditor (CIA)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Certified Information Systems Auditor (CISA)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Engineers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4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BE84F-F70C-8305-7710-60406B99B759}"/>
              </a:ext>
            </a:extLst>
          </p:cNvPr>
          <p:cNvSpPr txBox="1"/>
          <p:nvPr/>
        </p:nvSpPr>
        <p:spPr>
          <a:xfrm>
            <a:off x="4905829" y="-56951"/>
            <a:ext cx="6491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Qualification / Skill                               sets required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59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B3787-37D7-A691-E2F4-EF02F6F6C106}"/>
              </a:ext>
            </a:extLst>
          </p:cNvPr>
          <p:cNvSpPr txBox="1"/>
          <p:nvPr/>
        </p:nvSpPr>
        <p:spPr>
          <a:xfrm>
            <a:off x="786063" y="1652335"/>
            <a:ext cx="10611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Membership of ICAI/ IIA/ ISACA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Joining Study Groups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Empanelment with SEBI/ IBA / AMFI/ SFIO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Book Antiqua" panose="02040602050305030304" pitchFamily="18" charset="0"/>
              </a:rPr>
              <a:t>RFPs - https://www.pdicai.org/Opportunities.aspx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4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BE84F-F70C-8305-7710-60406B99B759}"/>
              </a:ext>
            </a:extLst>
          </p:cNvPr>
          <p:cNvSpPr txBox="1"/>
          <p:nvPr/>
        </p:nvSpPr>
        <p:spPr>
          <a:xfrm>
            <a:off x="4905828" y="433290"/>
            <a:ext cx="649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Association / Empanelment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E4698-E0E3-F290-51D1-1B798459216F}"/>
              </a:ext>
            </a:extLst>
          </p:cNvPr>
          <p:cNvSpPr txBox="1"/>
          <p:nvPr/>
        </p:nvSpPr>
        <p:spPr>
          <a:xfrm>
            <a:off x="1627893" y="3075057"/>
            <a:ext cx="871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ook Antiqua" panose="02040602050305030304" pitchFamily="18" charset="0"/>
              </a:rPr>
              <a:t>Thank You</a:t>
            </a:r>
            <a:endParaRPr lang="en-IN" sz="4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3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6CCCA3EE-927C-FB63-7828-8ED97AE185D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6536" y="1745996"/>
            <a:ext cx="5138927" cy="4178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800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64CC2535-E7CD-930B-D5BF-4D06C35C2A1A}"/>
              </a:ext>
            </a:extLst>
          </p:cNvPr>
          <p:cNvSpPr txBox="1"/>
          <p:nvPr/>
        </p:nvSpPr>
        <p:spPr>
          <a:xfrm>
            <a:off x="731258" y="1622544"/>
            <a:ext cx="10807599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10" dirty="0">
                <a:latin typeface="Book Antiqua" panose="02040602050305030304" pitchFamily="18" charset="0"/>
                <a:cs typeface="Cambria"/>
              </a:rPr>
              <a:t>Internal</a:t>
            </a:r>
            <a:r>
              <a:rPr sz="2400" spc="1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50" dirty="0">
                <a:latin typeface="Book Antiqua" panose="02040602050305030304" pitchFamily="18" charset="0"/>
                <a:cs typeface="Cambria"/>
              </a:rPr>
              <a:t>auditing</a:t>
            </a:r>
            <a:r>
              <a:rPr sz="2400" spc="5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5" dirty="0">
                <a:latin typeface="Book Antiqua" panose="02040602050305030304" pitchFamily="18" charset="0"/>
                <a:cs typeface="Cambria"/>
              </a:rPr>
              <a:t>is</a:t>
            </a:r>
            <a:r>
              <a:rPr sz="2400" spc="10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40" dirty="0">
                <a:latin typeface="Book Antiqua" panose="02040602050305030304" pitchFamily="18" charset="0"/>
                <a:cs typeface="Cambria"/>
              </a:rPr>
              <a:t>an</a:t>
            </a:r>
            <a:r>
              <a:rPr sz="2400" spc="4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b="1" u="heavy" spc="5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independent</a:t>
            </a:r>
            <a:r>
              <a:rPr sz="2400" spc="5" dirty="0">
                <a:latin typeface="Book Antiqua" panose="02040602050305030304" pitchFamily="18" charset="0"/>
                <a:cs typeface="Cambria"/>
              </a:rPr>
              <a:t>,</a:t>
            </a:r>
            <a:r>
              <a:rPr sz="2400" spc="10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5" dirty="0">
                <a:latin typeface="Book Antiqua" panose="02040602050305030304" pitchFamily="18" charset="0"/>
                <a:cs typeface="Cambria"/>
              </a:rPr>
              <a:t>objective</a:t>
            </a:r>
            <a:r>
              <a:rPr sz="2400" spc="10" dirty="0">
                <a:latin typeface="Book Antiqua" panose="02040602050305030304" pitchFamily="18" charset="0"/>
                <a:cs typeface="Cambria"/>
              </a:rPr>
              <a:t> assurance</a:t>
            </a:r>
            <a:r>
              <a:rPr sz="2400" spc="1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60" dirty="0">
                <a:latin typeface="Book Antiqua" panose="02040602050305030304" pitchFamily="18" charset="0"/>
                <a:cs typeface="Cambria"/>
              </a:rPr>
              <a:t>and </a:t>
            </a:r>
            <a:r>
              <a:rPr sz="2400" spc="6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35" dirty="0">
                <a:latin typeface="Book Antiqua" panose="02040602050305030304" pitchFamily="18" charset="0"/>
                <a:cs typeface="Cambria"/>
              </a:rPr>
              <a:t>consulting</a:t>
            </a:r>
            <a:r>
              <a:rPr sz="2400" spc="40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25" dirty="0">
                <a:latin typeface="Book Antiqua" panose="02040602050305030304" pitchFamily="18" charset="0"/>
                <a:cs typeface="Cambria"/>
              </a:rPr>
              <a:t>activity</a:t>
            </a:r>
            <a:r>
              <a:rPr sz="2400" spc="30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45" dirty="0">
                <a:latin typeface="Book Antiqua" panose="02040602050305030304" pitchFamily="18" charset="0"/>
                <a:cs typeface="Cambria"/>
              </a:rPr>
              <a:t>designed</a:t>
            </a:r>
            <a:r>
              <a:rPr sz="2400" spc="50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dirty="0">
                <a:latin typeface="Book Antiqua" panose="02040602050305030304" pitchFamily="18" charset="0"/>
                <a:cs typeface="Cambria"/>
              </a:rPr>
              <a:t>to</a:t>
            </a:r>
            <a:r>
              <a:rPr sz="2400" spc="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b="1" u="heavy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add</a:t>
            </a:r>
            <a:r>
              <a:rPr sz="2400" b="1" u="heavy" spc="5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b="1" u="heavy" spc="-5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value</a:t>
            </a:r>
            <a:r>
              <a:rPr sz="2400" b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spc="60" dirty="0">
                <a:latin typeface="Book Antiqua" panose="02040602050305030304" pitchFamily="18" charset="0"/>
                <a:cs typeface="Cambria"/>
              </a:rPr>
              <a:t>and</a:t>
            </a:r>
            <a:r>
              <a:rPr sz="2400" spc="6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45" dirty="0">
                <a:latin typeface="Book Antiqua" panose="02040602050305030304" pitchFamily="18" charset="0"/>
                <a:cs typeface="Cambria"/>
              </a:rPr>
              <a:t>improve</a:t>
            </a:r>
            <a:r>
              <a:rPr sz="2400" spc="50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25" dirty="0">
                <a:latin typeface="Book Antiqua" panose="02040602050305030304" pitchFamily="18" charset="0"/>
                <a:cs typeface="Cambria"/>
              </a:rPr>
              <a:t>an </a:t>
            </a:r>
            <a:r>
              <a:rPr sz="2400" spc="30" dirty="0">
                <a:latin typeface="Book Antiqua" panose="02040602050305030304" pitchFamily="18" charset="0"/>
                <a:cs typeface="Cambria"/>
              </a:rPr>
              <a:t> organization’s </a:t>
            </a:r>
            <a:r>
              <a:rPr sz="2400" spc="20" dirty="0">
                <a:latin typeface="Book Antiqua" panose="02040602050305030304" pitchFamily="18" charset="0"/>
                <a:cs typeface="Cambria"/>
              </a:rPr>
              <a:t>operations. </a:t>
            </a:r>
            <a:r>
              <a:rPr sz="2400" spc="-5" dirty="0">
                <a:latin typeface="Book Antiqua" panose="02040602050305030304" pitchFamily="18" charset="0"/>
                <a:cs typeface="Cambria"/>
              </a:rPr>
              <a:t>It </a:t>
            </a:r>
            <a:r>
              <a:rPr sz="2400" spc="25" dirty="0">
                <a:latin typeface="Book Antiqua" panose="02040602050305030304" pitchFamily="18" charset="0"/>
                <a:cs typeface="Cambria"/>
              </a:rPr>
              <a:t>helps </a:t>
            </a:r>
            <a:r>
              <a:rPr sz="2400" spc="40" dirty="0">
                <a:latin typeface="Book Antiqua" panose="02040602050305030304" pitchFamily="18" charset="0"/>
                <a:cs typeface="Cambria"/>
              </a:rPr>
              <a:t>an </a:t>
            </a:r>
            <a:r>
              <a:rPr sz="2400" spc="30" dirty="0">
                <a:latin typeface="Book Antiqua" panose="02040602050305030304" pitchFamily="18" charset="0"/>
                <a:cs typeface="Cambria"/>
              </a:rPr>
              <a:t>organization </a:t>
            </a:r>
            <a:r>
              <a:rPr sz="2400" spc="35" dirty="0">
                <a:latin typeface="Book Antiqua" panose="02040602050305030304" pitchFamily="18" charset="0"/>
                <a:cs typeface="Cambria"/>
              </a:rPr>
              <a:t>accomplish </a:t>
            </a:r>
            <a:r>
              <a:rPr sz="2400" spc="-5" dirty="0">
                <a:latin typeface="Book Antiqua" panose="02040602050305030304" pitchFamily="18" charset="0"/>
                <a:cs typeface="Cambria"/>
              </a:rPr>
              <a:t>its </a:t>
            </a:r>
            <a:r>
              <a:rPr sz="2400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b="1" u="heavy" spc="-5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objectives</a:t>
            </a:r>
            <a:r>
              <a:rPr sz="2400" b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spc="55" dirty="0">
                <a:latin typeface="Book Antiqua" panose="02040602050305030304" pitchFamily="18" charset="0"/>
                <a:cs typeface="Cambria"/>
              </a:rPr>
              <a:t>by</a:t>
            </a:r>
            <a:r>
              <a:rPr sz="2400" spc="60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40" dirty="0">
                <a:latin typeface="Book Antiqua" panose="02040602050305030304" pitchFamily="18" charset="0"/>
                <a:cs typeface="Cambria"/>
              </a:rPr>
              <a:t>bringing</a:t>
            </a:r>
            <a:r>
              <a:rPr sz="2400" spc="4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25" dirty="0">
                <a:latin typeface="Book Antiqua" panose="02040602050305030304" pitchFamily="18" charset="0"/>
                <a:cs typeface="Cambria"/>
              </a:rPr>
              <a:t>a</a:t>
            </a:r>
            <a:r>
              <a:rPr sz="2400" spc="30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20" dirty="0">
                <a:latin typeface="Book Antiqua" panose="02040602050305030304" pitchFamily="18" charset="0"/>
                <a:cs typeface="Cambria"/>
              </a:rPr>
              <a:t>systematic,</a:t>
            </a:r>
            <a:r>
              <a:rPr sz="2400" spc="2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40" dirty="0">
                <a:latin typeface="Book Antiqua" panose="02040602050305030304" pitchFamily="18" charset="0"/>
                <a:cs typeface="Cambria"/>
              </a:rPr>
              <a:t>disciplined</a:t>
            </a:r>
            <a:r>
              <a:rPr sz="2400" spc="4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30" dirty="0">
                <a:latin typeface="Book Antiqua" panose="02040602050305030304" pitchFamily="18" charset="0"/>
                <a:cs typeface="Cambria"/>
              </a:rPr>
              <a:t>approach</a:t>
            </a:r>
            <a:r>
              <a:rPr sz="2400" spc="3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-20" dirty="0">
                <a:latin typeface="Book Antiqua" panose="02040602050305030304" pitchFamily="18" charset="0"/>
                <a:cs typeface="Cambria"/>
              </a:rPr>
              <a:t>to </a:t>
            </a:r>
            <a:r>
              <a:rPr sz="2400" spc="-15" dirty="0">
                <a:latin typeface="Book Antiqua" panose="02040602050305030304" pitchFamily="18" charset="0"/>
                <a:cs typeface="Cambria"/>
              </a:rPr>
              <a:t> </a:t>
            </a:r>
            <a:r>
              <a:rPr sz="2400" spc="30" dirty="0">
                <a:latin typeface="Book Antiqua" panose="02040602050305030304" pitchFamily="18" charset="0"/>
                <a:cs typeface="Cambria"/>
              </a:rPr>
              <a:t>evaluate </a:t>
            </a:r>
            <a:r>
              <a:rPr sz="2400" spc="60" dirty="0">
                <a:latin typeface="Book Antiqua" panose="02040602050305030304" pitchFamily="18" charset="0"/>
                <a:cs typeface="Cambria"/>
              </a:rPr>
              <a:t>and </a:t>
            </a:r>
            <a:r>
              <a:rPr sz="2400" spc="45" dirty="0">
                <a:latin typeface="Book Antiqua" panose="02040602050305030304" pitchFamily="18" charset="0"/>
                <a:cs typeface="Cambria"/>
              </a:rPr>
              <a:t>improve </a:t>
            </a:r>
            <a:r>
              <a:rPr sz="2400" spc="10" dirty="0">
                <a:latin typeface="Book Antiqua" panose="02040602050305030304" pitchFamily="18" charset="0"/>
                <a:cs typeface="Cambria"/>
              </a:rPr>
              <a:t>effectiveness </a:t>
            </a:r>
            <a:r>
              <a:rPr sz="2400" spc="35" dirty="0">
                <a:latin typeface="Book Antiqua" panose="02040602050305030304" pitchFamily="18" charset="0"/>
                <a:cs typeface="Cambria"/>
              </a:rPr>
              <a:t>of </a:t>
            </a:r>
            <a:r>
              <a:rPr sz="2400" b="1" u="heavy" spc="-5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risk </a:t>
            </a:r>
            <a:r>
              <a:rPr sz="2400" b="1" u="heavy" spc="5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management</a:t>
            </a:r>
            <a:r>
              <a:rPr sz="2400" spc="5" dirty="0">
                <a:latin typeface="Book Antiqua" panose="02040602050305030304" pitchFamily="18" charset="0"/>
                <a:cs typeface="Cambria"/>
              </a:rPr>
              <a:t>, </a:t>
            </a:r>
            <a:r>
              <a:rPr sz="2400" b="1" u="heavy" spc="-5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control </a:t>
            </a:r>
            <a:r>
              <a:rPr sz="2400" b="1" u="heavy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&amp; </a:t>
            </a:r>
            <a:r>
              <a:rPr sz="2400" b="1" spc="-484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b="1" u="heavy" spc="-5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governance</a:t>
            </a:r>
            <a:r>
              <a:rPr sz="2400" b="1" u="heavy" spc="-40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b="1" u="heavy" spc="10" dirty="0">
                <a:uFill>
                  <a:solidFill>
                    <a:srgbClr val="1F4E79"/>
                  </a:solidFill>
                </a:uFill>
                <a:latin typeface="Book Antiqua" panose="02040602050305030304" pitchFamily="18" charset="0"/>
                <a:cs typeface="Palatino Linotype"/>
              </a:rPr>
              <a:t>processes</a:t>
            </a:r>
            <a:r>
              <a:rPr sz="2400" spc="10" dirty="0">
                <a:latin typeface="Book Antiqua" panose="02040602050305030304" pitchFamily="18" charset="0"/>
                <a:cs typeface="Cambria"/>
              </a:rPr>
              <a:t>.</a:t>
            </a:r>
            <a:endParaRPr sz="2400" dirty="0">
              <a:latin typeface="Book Antiqua" panose="02040602050305030304" pitchFamily="18" charset="0"/>
              <a:cs typeface="Cambria"/>
            </a:endParaRPr>
          </a:p>
          <a:p>
            <a:pPr>
              <a:lnSpc>
                <a:spcPct val="100000"/>
              </a:lnSpc>
            </a:pPr>
            <a:endParaRPr sz="2400" dirty="0">
              <a:latin typeface="Book Antiqua" panose="020406020503050303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Book Antiqua" panose="02040602050305030304" pitchFamily="18" charset="0"/>
              <a:cs typeface="Cambria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i="1" spc="-5" dirty="0">
                <a:latin typeface="Book Antiqua" panose="02040602050305030304" pitchFamily="18" charset="0"/>
                <a:cs typeface="Palatino Linotype"/>
              </a:rPr>
              <a:t>Source:</a:t>
            </a:r>
            <a:r>
              <a:rPr sz="2400" i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i="1" spc="-5" dirty="0">
                <a:latin typeface="Book Antiqua" panose="02040602050305030304" pitchFamily="18" charset="0"/>
                <a:cs typeface="Palatino Linotype"/>
              </a:rPr>
              <a:t>international</a:t>
            </a:r>
            <a:r>
              <a:rPr sz="2400" i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i="1" spc="-5" dirty="0">
                <a:latin typeface="Book Antiqua" panose="02040602050305030304" pitchFamily="18" charset="0"/>
                <a:cs typeface="Palatino Linotype"/>
              </a:rPr>
              <a:t>professional</a:t>
            </a:r>
            <a:r>
              <a:rPr sz="2400" i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i="1" spc="-5" dirty="0">
                <a:latin typeface="Book Antiqua" panose="02040602050305030304" pitchFamily="18" charset="0"/>
                <a:cs typeface="Palatino Linotype"/>
              </a:rPr>
              <a:t>practices</a:t>
            </a:r>
            <a:r>
              <a:rPr sz="2400" i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i="1" spc="-5" dirty="0">
                <a:latin typeface="Book Antiqua" panose="02040602050305030304" pitchFamily="18" charset="0"/>
                <a:cs typeface="Palatino Linotype"/>
              </a:rPr>
              <a:t>framework</a:t>
            </a:r>
            <a:r>
              <a:rPr sz="2400" i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i="1" spc="-5" dirty="0">
                <a:latin typeface="Book Antiqua" panose="02040602050305030304" pitchFamily="18" charset="0"/>
                <a:cs typeface="Palatino Linotype"/>
              </a:rPr>
              <a:t>(IPPF),</a:t>
            </a:r>
            <a:r>
              <a:rPr sz="2400" i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i="1" spc="-10" dirty="0">
                <a:latin typeface="Book Antiqua" panose="02040602050305030304" pitchFamily="18" charset="0"/>
                <a:cs typeface="Palatino Linotype"/>
              </a:rPr>
              <a:t>the </a:t>
            </a:r>
            <a:r>
              <a:rPr sz="2400" i="1" spc="-5" dirty="0">
                <a:latin typeface="Book Antiqua" panose="02040602050305030304" pitchFamily="18" charset="0"/>
                <a:cs typeface="Palatino Linotype"/>
              </a:rPr>
              <a:t> institute of internal </a:t>
            </a:r>
            <a:r>
              <a:rPr sz="2400" i="1" spc="-10" dirty="0">
                <a:latin typeface="Book Antiqua" panose="02040602050305030304" pitchFamily="18" charset="0"/>
                <a:cs typeface="Palatino Linotype"/>
              </a:rPr>
              <a:t>auditors research </a:t>
            </a:r>
            <a:r>
              <a:rPr sz="2400" i="1" spc="-5" dirty="0">
                <a:latin typeface="Book Antiqua" panose="02040602050305030304" pitchFamily="18" charset="0"/>
                <a:cs typeface="Palatino Linotype"/>
              </a:rPr>
              <a:t>foundation. </a:t>
            </a:r>
            <a:r>
              <a:rPr sz="2400" i="1" spc="-10" dirty="0">
                <a:latin typeface="Book Antiqua" panose="02040602050305030304" pitchFamily="18" charset="0"/>
                <a:cs typeface="Palatino Linotype"/>
              </a:rPr>
              <a:t>Florida, </a:t>
            </a:r>
            <a:r>
              <a:rPr sz="2400" i="1" dirty="0">
                <a:latin typeface="Book Antiqua" panose="02040602050305030304" pitchFamily="18" charset="0"/>
                <a:cs typeface="Palatino Linotype"/>
              </a:rPr>
              <a:t>USA, </a:t>
            </a:r>
            <a:r>
              <a:rPr sz="2400" i="1" spc="-5" dirty="0">
                <a:latin typeface="Book Antiqua" panose="02040602050305030304" pitchFamily="18" charset="0"/>
                <a:cs typeface="Palatino Linotype"/>
              </a:rPr>
              <a:t>January </a:t>
            </a:r>
            <a:r>
              <a:rPr sz="2400" i="1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i="1" spc="5" dirty="0">
                <a:latin typeface="Book Antiqua" panose="02040602050305030304" pitchFamily="18" charset="0"/>
                <a:cs typeface="Palatino Linotype"/>
              </a:rPr>
              <a:t>2011,</a:t>
            </a:r>
            <a:r>
              <a:rPr sz="2400" i="1" spc="-35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i="1" spc="5" dirty="0">
                <a:latin typeface="Book Antiqua" panose="02040602050305030304" pitchFamily="18" charset="0"/>
                <a:cs typeface="Palatino Linotype"/>
              </a:rPr>
              <a:t>2013,</a:t>
            </a:r>
            <a:r>
              <a:rPr sz="2400" i="1" spc="-45" dirty="0">
                <a:latin typeface="Book Antiqua" panose="02040602050305030304" pitchFamily="18" charset="0"/>
                <a:cs typeface="Palatino Linotype"/>
              </a:rPr>
              <a:t> </a:t>
            </a:r>
            <a:r>
              <a:rPr sz="2400" i="1" spc="5" dirty="0">
                <a:latin typeface="Book Antiqua" panose="02040602050305030304" pitchFamily="18" charset="0"/>
                <a:cs typeface="Palatino Linotype"/>
              </a:rPr>
              <a:t>2017.</a:t>
            </a:r>
            <a:endParaRPr sz="2400" dirty="0">
              <a:latin typeface="Book Antiqua" panose="02040602050305030304" pitchFamily="18" charset="0"/>
              <a:cs typeface="Palatino Linotyp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8FFF7-1591-0DF2-41A0-3E3B321E0952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Book Antiqua" panose="02040602050305030304" pitchFamily="18" charset="0"/>
              </a:rPr>
              <a:t>What is Internal Audit ???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3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588DC979-06CA-C04F-F4FC-EBCAC2B68843}"/>
              </a:ext>
            </a:extLst>
          </p:cNvPr>
          <p:cNvGrpSpPr/>
          <p:nvPr/>
        </p:nvGrpSpPr>
        <p:grpSpPr>
          <a:xfrm>
            <a:off x="4577181" y="3398332"/>
            <a:ext cx="1014094" cy="1044575"/>
            <a:chOff x="1514668" y="3398332"/>
            <a:chExt cx="1014094" cy="104457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FFEDECD0-76D2-E32F-B381-197BB3D0264F}"/>
                </a:ext>
              </a:extLst>
            </p:cNvPr>
            <p:cNvSpPr/>
            <p:nvPr/>
          </p:nvSpPr>
          <p:spPr>
            <a:xfrm>
              <a:off x="1534667" y="3448812"/>
              <a:ext cx="974090" cy="974090"/>
            </a:xfrm>
            <a:custGeom>
              <a:avLst/>
              <a:gdLst/>
              <a:ahLst/>
              <a:cxnLst/>
              <a:rect l="l" t="t" r="r" b="b"/>
              <a:pathLst>
                <a:path w="974089" h="974089">
                  <a:moveTo>
                    <a:pt x="486918" y="0"/>
                  </a:moveTo>
                  <a:lnTo>
                    <a:pt x="440033" y="2229"/>
                  </a:lnTo>
                  <a:lnTo>
                    <a:pt x="394408" y="8781"/>
                  </a:lnTo>
                  <a:lnTo>
                    <a:pt x="350246" y="19453"/>
                  </a:lnTo>
                  <a:lnTo>
                    <a:pt x="307751" y="34038"/>
                  </a:lnTo>
                  <a:lnTo>
                    <a:pt x="267128" y="52334"/>
                  </a:lnTo>
                  <a:lnTo>
                    <a:pt x="228581" y="74135"/>
                  </a:lnTo>
                  <a:lnTo>
                    <a:pt x="192314" y="99238"/>
                  </a:lnTo>
                  <a:lnTo>
                    <a:pt x="158532" y="127439"/>
                  </a:lnTo>
                  <a:lnTo>
                    <a:pt x="127439" y="158532"/>
                  </a:lnTo>
                  <a:lnTo>
                    <a:pt x="99238" y="192314"/>
                  </a:lnTo>
                  <a:lnTo>
                    <a:pt x="74135" y="228581"/>
                  </a:lnTo>
                  <a:lnTo>
                    <a:pt x="52334" y="267128"/>
                  </a:lnTo>
                  <a:lnTo>
                    <a:pt x="34038" y="307751"/>
                  </a:lnTo>
                  <a:lnTo>
                    <a:pt x="19453" y="350246"/>
                  </a:lnTo>
                  <a:lnTo>
                    <a:pt x="8781" y="394408"/>
                  </a:lnTo>
                  <a:lnTo>
                    <a:pt x="2229" y="440033"/>
                  </a:lnTo>
                  <a:lnTo>
                    <a:pt x="0" y="486918"/>
                  </a:lnTo>
                  <a:lnTo>
                    <a:pt x="2229" y="533802"/>
                  </a:lnTo>
                  <a:lnTo>
                    <a:pt x="8781" y="579427"/>
                  </a:lnTo>
                  <a:lnTo>
                    <a:pt x="19453" y="623589"/>
                  </a:lnTo>
                  <a:lnTo>
                    <a:pt x="34038" y="666084"/>
                  </a:lnTo>
                  <a:lnTo>
                    <a:pt x="52334" y="706707"/>
                  </a:lnTo>
                  <a:lnTo>
                    <a:pt x="74135" y="745254"/>
                  </a:lnTo>
                  <a:lnTo>
                    <a:pt x="99238" y="781521"/>
                  </a:lnTo>
                  <a:lnTo>
                    <a:pt x="127439" y="815303"/>
                  </a:lnTo>
                  <a:lnTo>
                    <a:pt x="158532" y="846396"/>
                  </a:lnTo>
                  <a:lnTo>
                    <a:pt x="192314" y="874597"/>
                  </a:lnTo>
                  <a:lnTo>
                    <a:pt x="228581" y="899700"/>
                  </a:lnTo>
                  <a:lnTo>
                    <a:pt x="267128" y="921501"/>
                  </a:lnTo>
                  <a:lnTo>
                    <a:pt x="307751" y="939797"/>
                  </a:lnTo>
                  <a:lnTo>
                    <a:pt x="350246" y="954382"/>
                  </a:lnTo>
                  <a:lnTo>
                    <a:pt x="394408" y="965054"/>
                  </a:lnTo>
                  <a:lnTo>
                    <a:pt x="440033" y="971606"/>
                  </a:lnTo>
                  <a:lnTo>
                    <a:pt x="486918" y="973836"/>
                  </a:lnTo>
                  <a:lnTo>
                    <a:pt x="533802" y="971606"/>
                  </a:lnTo>
                  <a:lnTo>
                    <a:pt x="579427" y="965054"/>
                  </a:lnTo>
                  <a:lnTo>
                    <a:pt x="623589" y="954382"/>
                  </a:lnTo>
                  <a:lnTo>
                    <a:pt x="666084" y="939797"/>
                  </a:lnTo>
                  <a:lnTo>
                    <a:pt x="706707" y="921501"/>
                  </a:lnTo>
                  <a:lnTo>
                    <a:pt x="745254" y="899700"/>
                  </a:lnTo>
                  <a:lnTo>
                    <a:pt x="781521" y="874597"/>
                  </a:lnTo>
                  <a:lnTo>
                    <a:pt x="815303" y="846396"/>
                  </a:lnTo>
                  <a:lnTo>
                    <a:pt x="846396" y="815303"/>
                  </a:lnTo>
                  <a:lnTo>
                    <a:pt x="874597" y="781521"/>
                  </a:lnTo>
                  <a:lnTo>
                    <a:pt x="899700" y="745254"/>
                  </a:lnTo>
                  <a:lnTo>
                    <a:pt x="921501" y="706707"/>
                  </a:lnTo>
                  <a:lnTo>
                    <a:pt x="939797" y="666084"/>
                  </a:lnTo>
                  <a:lnTo>
                    <a:pt x="954382" y="623589"/>
                  </a:lnTo>
                  <a:lnTo>
                    <a:pt x="965054" y="579427"/>
                  </a:lnTo>
                  <a:lnTo>
                    <a:pt x="971606" y="533802"/>
                  </a:lnTo>
                  <a:lnTo>
                    <a:pt x="973836" y="486918"/>
                  </a:lnTo>
                  <a:lnTo>
                    <a:pt x="971606" y="440033"/>
                  </a:lnTo>
                  <a:lnTo>
                    <a:pt x="965054" y="394408"/>
                  </a:lnTo>
                  <a:lnTo>
                    <a:pt x="954382" y="350246"/>
                  </a:lnTo>
                  <a:lnTo>
                    <a:pt x="939797" y="307751"/>
                  </a:lnTo>
                  <a:lnTo>
                    <a:pt x="921501" y="267128"/>
                  </a:lnTo>
                  <a:lnTo>
                    <a:pt x="899700" y="228581"/>
                  </a:lnTo>
                  <a:lnTo>
                    <a:pt x="874597" y="192314"/>
                  </a:lnTo>
                  <a:lnTo>
                    <a:pt x="846396" y="158532"/>
                  </a:lnTo>
                  <a:lnTo>
                    <a:pt x="815303" y="127439"/>
                  </a:lnTo>
                  <a:lnTo>
                    <a:pt x="781521" y="99238"/>
                  </a:lnTo>
                  <a:lnTo>
                    <a:pt x="745254" y="74135"/>
                  </a:lnTo>
                  <a:lnTo>
                    <a:pt x="706707" y="52334"/>
                  </a:lnTo>
                  <a:lnTo>
                    <a:pt x="666084" y="34038"/>
                  </a:lnTo>
                  <a:lnTo>
                    <a:pt x="623589" y="19453"/>
                  </a:lnTo>
                  <a:lnTo>
                    <a:pt x="579427" y="8781"/>
                  </a:lnTo>
                  <a:lnTo>
                    <a:pt x="533802" y="2229"/>
                  </a:lnTo>
                  <a:lnTo>
                    <a:pt x="48691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832C9359-D2B7-8002-6402-D02E50AF820F}"/>
                </a:ext>
              </a:extLst>
            </p:cNvPr>
            <p:cNvSpPr/>
            <p:nvPr/>
          </p:nvSpPr>
          <p:spPr>
            <a:xfrm>
              <a:off x="1534667" y="3448812"/>
              <a:ext cx="974090" cy="974090"/>
            </a:xfrm>
            <a:custGeom>
              <a:avLst/>
              <a:gdLst/>
              <a:ahLst/>
              <a:cxnLst/>
              <a:rect l="l" t="t" r="r" b="b"/>
              <a:pathLst>
                <a:path w="974089" h="974089">
                  <a:moveTo>
                    <a:pt x="0" y="486918"/>
                  </a:moveTo>
                  <a:lnTo>
                    <a:pt x="2229" y="440033"/>
                  </a:lnTo>
                  <a:lnTo>
                    <a:pt x="8781" y="394408"/>
                  </a:lnTo>
                  <a:lnTo>
                    <a:pt x="19453" y="350246"/>
                  </a:lnTo>
                  <a:lnTo>
                    <a:pt x="34038" y="307751"/>
                  </a:lnTo>
                  <a:lnTo>
                    <a:pt x="52334" y="267128"/>
                  </a:lnTo>
                  <a:lnTo>
                    <a:pt x="74135" y="228581"/>
                  </a:lnTo>
                  <a:lnTo>
                    <a:pt x="99238" y="192314"/>
                  </a:lnTo>
                  <a:lnTo>
                    <a:pt x="127439" y="158532"/>
                  </a:lnTo>
                  <a:lnTo>
                    <a:pt x="158532" y="127439"/>
                  </a:lnTo>
                  <a:lnTo>
                    <a:pt x="192314" y="99238"/>
                  </a:lnTo>
                  <a:lnTo>
                    <a:pt x="228581" y="74135"/>
                  </a:lnTo>
                  <a:lnTo>
                    <a:pt x="267128" y="52334"/>
                  </a:lnTo>
                  <a:lnTo>
                    <a:pt x="307751" y="34038"/>
                  </a:lnTo>
                  <a:lnTo>
                    <a:pt x="350246" y="19453"/>
                  </a:lnTo>
                  <a:lnTo>
                    <a:pt x="394408" y="8781"/>
                  </a:lnTo>
                  <a:lnTo>
                    <a:pt x="440033" y="2229"/>
                  </a:lnTo>
                  <a:lnTo>
                    <a:pt x="486918" y="0"/>
                  </a:lnTo>
                  <a:lnTo>
                    <a:pt x="533802" y="2229"/>
                  </a:lnTo>
                  <a:lnTo>
                    <a:pt x="579427" y="8781"/>
                  </a:lnTo>
                  <a:lnTo>
                    <a:pt x="623589" y="19453"/>
                  </a:lnTo>
                  <a:lnTo>
                    <a:pt x="666084" y="34038"/>
                  </a:lnTo>
                  <a:lnTo>
                    <a:pt x="706707" y="52334"/>
                  </a:lnTo>
                  <a:lnTo>
                    <a:pt x="745254" y="74135"/>
                  </a:lnTo>
                  <a:lnTo>
                    <a:pt x="781521" y="99238"/>
                  </a:lnTo>
                  <a:lnTo>
                    <a:pt x="815303" y="127439"/>
                  </a:lnTo>
                  <a:lnTo>
                    <a:pt x="846396" y="158532"/>
                  </a:lnTo>
                  <a:lnTo>
                    <a:pt x="874597" y="192314"/>
                  </a:lnTo>
                  <a:lnTo>
                    <a:pt x="899700" y="228581"/>
                  </a:lnTo>
                  <a:lnTo>
                    <a:pt x="921501" y="267128"/>
                  </a:lnTo>
                  <a:lnTo>
                    <a:pt x="939797" y="307751"/>
                  </a:lnTo>
                  <a:lnTo>
                    <a:pt x="954382" y="350246"/>
                  </a:lnTo>
                  <a:lnTo>
                    <a:pt x="965054" y="394408"/>
                  </a:lnTo>
                  <a:lnTo>
                    <a:pt x="971606" y="440033"/>
                  </a:lnTo>
                  <a:lnTo>
                    <a:pt x="973836" y="486918"/>
                  </a:lnTo>
                  <a:lnTo>
                    <a:pt x="971606" y="533802"/>
                  </a:lnTo>
                  <a:lnTo>
                    <a:pt x="965054" y="579427"/>
                  </a:lnTo>
                  <a:lnTo>
                    <a:pt x="954382" y="623589"/>
                  </a:lnTo>
                  <a:lnTo>
                    <a:pt x="939797" y="666084"/>
                  </a:lnTo>
                  <a:lnTo>
                    <a:pt x="921501" y="706707"/>
                  </a:lnTo>
                  <a:lnTo>
                    <a:pt x="899700" y="745254"/>
                  </a:lnTo>
                  <a:lnTo>
                    <a:pt x="874597" y="781521"/>
                  </a:lnTo>
                  <a:lnTo>
                    <a:pt x="846396" y="815303"/>
                  </a:lnTo>
                  <a:lnTo>
                    <a:pt x="815303" y="846396"/>
                  </a:lnTo>
                  <a:lnTo>
                    <a:pt x="781521" y="874597"/>
                  </a:lnTo>
                  <a:lnTo>
                    <a:pt x="745254" y="899700"/>
                  </a:lnTo>
                  <a:lnTo>
                    <a:pt x="706707" y="921501"/>
                  </a:lnTo>
                  <a:lnTo>
                    <a:pt x="666084" y="939797"/>
                  </a:lnTo>
                  <a:lnTo>
                    <a:pt x="623589" y="954382"/>
                  </a:lnTo>
                  <a:lnTo>
                    <a:pt x="579427" y="965054"/>
                  </a:lnTo>
                  <a:lnTo>
                    <a:pt x="533802" y="971606"/>
                  </a:lnTo>
                  <a:lnTo>
                    <a:pt x="486918" y="973836"/>
                  </a:lnTo>
                  <a:lnTo>
                    <a:pt x="440033" y="971606"/>
                  </a:lnTo>
                  <a:lnTo>
                    <a:pt x="394408" y="965054"/>
                  </a:lnTo>
                  <a:lnTo>
                    <a:pt x="350246" y="954382"/>
                  </a:lnTo>
                  <a:lnTo>
                    <a:pt x="307751" y="939797"/>
                  </a:lnTo>
                  <a:lnTo>
                    <a:pt x="267128" y="921501"/>
                  </a:lnTo>
                  <a:lnTo>
                    <a:pt x="228581" y="899700"/>
                  </a:lnTo>
                  <a:lnTo>
                    <a:pt x="192314" y="874597"/>
                  </a:lnTo>
                  <a:lnTo>
                    <a:pt x="158532" y="846396"/>
                  </a:lnTo>
                  <a:lnTo>
                    <a:pt x="127439" y="815303"/>
                  </a:lnTo>
                  <a:lnTo>
                    <a:pt x="99238" y="781521"/>
                  </a:lnTo>
                  <a:lnTo>
                    <a:pt x="74135" y="745254"/>
                  </a:lnTo>
                  <a:lnTo>
                    <a:pt x="52334" y="706707"/>
                  </a:lnTo>
                  <a:lnTo>
                    <a:pt x="34038" y="666084"/>
                  </a:lnTo>
                  <a:lnTo>
                    <a:pt x="19453" y="623589"/>
                  </a:lnTo>
                  <a:lnTo>
                    <a:pt x="8781" y="579427"/>
                  </a:lnTo>
                  <a:lnTo>
                    <a:pt x="2229" y="533802"/>
                  </a:lnTo>
                  <a:lnTo>
                    <a:pt x="0" y="486918"/>
                  </a:lnTo>
                  <a:close/>
                </a:path>
              </a:pathLst>
            </a:custGeom>
            <a:ln w="399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01893B4D-08AC-2F1C-C04A-58B91A488D64}"/>
                </a:ext>
              </a:extLst>
            </p:cNvPr>
            <p:cNvSpPr/>
            <p:nvPr/>
          </p:nvSpPr>
          <p:spPr>
            <a:xfrm>
              <a:off x="1632204" y="3418331"/>
              <a:ext cx="779145" cy="906780"/>
            </a:xfrm>
            <a:custGeom>
              <a:avLst/>
              <a:gdLst/>
              <a:ahLst/>
              <a:cxnLst/>
              <a:rect l="l" t="t" r="r" b="b"/>
              <a:pathLst>
                <a:path w="779144" h="906779">
                  <a:moveTo>
                    <a:pt x="553212" y="77724"/>
                  </a:moveTo>
                  <a:lnTo>
                    <a:pt x="396113" y="0"/>
                  </a:lnTo>
                  <a:lnTo>
                    <a:pt x="240792" y="77470"/>
                  </a:lnTo>
                  <a:lnTo>
                    <a:pt x="359041" y="53721"/>
                  </a:lnTo>
                  <a:lnTo>
                    <a:pt x="458724" y="56451"/>
                  </a:lnTo>
                  <a:lnTo>
                    <a:pt x="527532" y="69761"/>
                  </a:lnTo>
                  <a:lnTo>
                    <a:pt x="553212" y="77724"/>
                  </a:lnTo>
                  <a:close/>
                </a:path>
                <a:path w="779144" h="906779">
                  <a:moveTo>
                    <a:pt x="778764" y="517398"/>
                  </a:moveTo>
                  <a:lnTo>
                    <a:pt x="775728" y="468566"/>
                  </a:lnTo>
                  <a:lnTo>
                    <a:pt x="766864" y="421538"/>
                  </a:lnTo>
                  <a:lnTo>
                    <a:pt x="752538" y="376682"/>
                  </a:lnTo>
                  <a:lnTo>
                    <a:pt x="733132" y="334365"/>
                  </a:lnTo>
                  <a:lnTo>
                    <a:pt x="708977" y="294957"/>
                  </a:lnTo>
                  <a:lnTo>
                    <a:pt x="680478" y="258813"/>
                  </a:lnTo>
                  <a:lnTo>
                    <a:pt x="647966" y="226301"/>
                  </a:lnTo>
                  <a:lnTo>
                    <a:pt x="611822" y="197802"/>
                  </a:lnTo>
                  <a:lnTo>
                    <a:pt x="572414" y="173647"/>
                  </a:lnTo>
                  <a:lnTo>
                    <a:pt x="530098" y="154241"/>
                  </a:lnTo>
                  <a:lnTo>
                    <a:pt x="485241" y="139915"/>
                  </a:lnTo>
                  <a:lnTo>
                    <a:pt x="438213" y="131051"/>
                  </a:lnTo>
                  <a:lnTo>
                    <a:pt x="389382" y="128016"/>
                  </a:lnTo>
                  <a:lnTo>
                    <a:pt x="340537" y="131051"/>
                  </a:lnTo>
                  <a:lnTo>
                    <a:pt x="293509" y="139915"/>
                  </a:lnTo>
                  <a:lnTo>
                    <a:pt x="248653" y="154241"/>
                  </a:lnTo>
                  <a:lnTo>
                    <a:pt x="206336" y="173647"/>
                  </a:lnTo>
                  <a:lnTo>
                    <a:pt x="166928" y="197802"/>
                  </a:lnTo>
                  <a:lnTo>
                    <a:pt x="130784" y="226301"/>
                  </a:lnTo>
                  <a:lnTo>
                    <a:pt x="98272" y="258813"/>
                  </a:lnTo>
                  <a:lnTo>
                    <a:pt x="69773" y="294957"/>
                  </a:lnTo>
                  <a:lnTo>
                    <a:pt x="45618" y="334365"/>
                  </a:lnTo>
                  <a:lnTo>
                    <a:pt x="26212" y="376682"/>
                  </a:lnTo>
                  <a:lnTo>
                    <a:pt x="11887" y="421538"/>
                  </a:lnTo>
                  <a:lnTo>
                    <a:pt x="3022" y="468566"/>
                  </a:lnTo>
                  <a:lnTo>
                    <a:pt x="0" y="517398"/>
                  </a:lnTo>
                  <a:lnTo>
                    <a:pt x="3022" y="566242"/>
                  </a:lnTo>
                  <a:lnTo>
                    <a:pt x="11887" y="613270"/>
                  </a:lnTo>
                  <a:lnTo>
                    <a:pt x="26212" y="658126"/>
                  </a:lnTo>
                  <a:lnTo>
                    <a:pt x="45618" y="700443"/>
                  </a:lnTo>
                  <a:lnTo>
                    <a:pt x="69773" y="739851"/>
                  </a:lnTo>
                  <a:lnTo>
                    <a:pt x="98272" y="775995"/>
                  </a:lnTo>
                  <a:lnTo>
                    <a:pt x="130784" y="808507"/>
                  </a:lnTo>
                  <a:lnTo>
                    <a:pt x="166928" y="837006"/>
                  </a:lnTo>
                  <a:lnTo>
                    <a:pt x="206336" y="861161"/>
                  </a:lnTo>
                  <a:lnTo>
                    <a:pt x="248653" y="880567"/>
                  </a:lnTo>
                  <a:lnTo>
                    <a:pt x="293509" y="894892"/>
                  </a:lnTo>
                  <a:lnTo>
                    <a:pt x="340537" y="903757"/>
                  </a:lnTo>
                  <a:lnTo>
                    <a:pt x="389382" y="906780"/>
                  </a:lnTo>
                  <a:lnTo>
                    <a:pt x="438213" y="903757"/>
                  </a:lnTo>
                  <a:lnTo>
                    <a:pt x="485241" y="894892"/>
                  </a:lnTo>
                  <a:lnTo>
                    <a:pt x="530098" y="880567"/>
                  </a:lnTo>
                  <a:lnTo>
                    <a:pt x="572414" y="861161"/>
                  </a:lnTo>
                  <a:lnTo>
                    <a:pt x="611822" y="837006"/>
                  </a:lnTo>
                  <a:lnTo>
                    <a:pt x="647966" y="808507"/>
                  </a:lnTo>
                  <a:lnTo>
                    <a:pt x="680478" y="775995"/>
                  </a:lnTo>
                  <a:lnTo>
                    <a:pt x="708977" y="739851"/>
                  </a:lnTo>
                  <a:lnTo>
                    <a:pt x="733132" y="700443"/>
                  </a:lnTo>
                  <a:lnTo>
                    <a:pt x="752538" y="658126"/>
                  </a:lnTo>
                  <a:lnTo>
                    <a:pt x="766864" y="613270"/>
                  </a:lnTo>
                  <a:lnTo>
                    <a:pt x="775728" y="566242"/>
                  </a:lnTo>
                  <a:lnTo>
                    <a:pt x="778764" y="5173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1802CC8-B556-0DBC-ED72-165ADB4AAD7D}"/>
                </a:ext>
              </a:extLst>
            </p:cNvPr>
            <p:cNvSpPr/>
            <p:nvPr/>
          </p:nvSpPr>
          <p:spPr>
            <a:xfrm>
              <a:off x="1872995" y="3418332"/>
              <a:ext cx="312420" cy="78105"/>
            </a:xfrm>
            <a:custGeom>
              <a:avLst/>
              <a:gdLst/>
              <a:ahLst/>
              <a:cxnLst/>
              <a:rect l="l" t="t" r="r" b="b"/>
              <a:pathLst>
                <a:path w="312419" h="78104">
                  <a:moveTo>
                    <a:pt x="0" y="77469"/>
                  </a:moveTo>
                  <a:lnTo>
                    <a:pt x="56897" y="49023"/>
                  </a:lnTo>
                  <a:lnTo>
                    <a:pt x="106664" y="24209"/>
                  </a:lnTo>
                  <a:lnTo>
                    <a:pt x="141928" y="6657"/>
                  </a:lnTo>
                  <a:lnTo>
                    <a:pt x="155321" y="0"/>
                  </a:lnTo>
                  <a:lnTo>
                    <a:pt x="312420" y="77723"/>
                  </a:lnTo>
                  <a:lnTo>
                    <a:pt x="286750" y="69754"/>
                  </a:lnTo>
                  <a:lnTo>
                    <a:pt x="217931" y="56451"/>
                  </a:lnTo>
                  <a:lnTo>
                    <a:pt x="118252" y="53720"/>
                  </a:lnTo>
                  <a:lnTo>
                    <a:pt x="0" y="77469"/>
                  </a:lnTo>
                  <a:close/>
                </a:path>
              </a:pathLst>
            </a:custGeom>
            <a:ln w="39999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7">
            <a:extLst>
              <a:ext uri="{FF2B5EF4-FFF2-40B4-BE49-F238E27FC236}">
                <a16:creationId xmlns:a16="http://schemas.microsoft.com/office/drawing/2014/main" id="{CC35B857-9932-8A0C-7436-336FD9D35C47}"/>
              </a:ext>
            </a:extLst>
          </p:cNvPr>
          <p:cNvGrpSpPr/>
          <p:nvPr/>
        </p:nvGrpSpPr>
        <p:grpSpPr>
          <a:xfrm>
            <a:off x="6020406" y="4858321"/>
            <a:ext cx="1014094" cy="1012825"/>
            <a:chOff x="2957893" y="4858321"/>
            <a:chExt cx="1014094" cy="1012825"/>
          </a:xfrm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A1A459F-0B09-FB75-CCDE-F0D745B54A91}"/>
                </a:ext>
              </a:extLst>
            </p:cNvPr>
            <p:cNvSpPr/>
            <p:nvPr/>
          </p:nvSpPr>
          <p:spPr>
            <a:xfrm>
              <a:off x="2977895" y="4878324"/>
              <a:ext cx="974090" cy="972819"/>
            </a:xfrm>
            <a:custGeom>
              <a:avLst/>
              <a:gdLst/>
              <a:ahLst/>
              <a:cxnLst/>
              <a:rect l="l" t="t" r="r" b="b"/>
              <a:pathLst>
                <a:path w="974089" h="972820">
                  <a:moveTo>
                    <a:pt x="0" y="486156"/>
                  </a:moveTo>
                  <a:lnTo>
                    <a:pt x="2229" y="439338"/>
                  </a:lnTo>
                  <a:lnTo>
                    <a:pt x="8781" y="393780"/>
                  </a:lnTo>
                  <a:lnTo>
                    <a:pt x="19453" y="349683"/>
                  </a:lnTo>
                  <a:lnTo>
                    <a:pt x="34038" y="307253"/>
                  </a:lnTo>
                  <a:lnTo>
                    <a:pt x="52334" y="266692"/>
                  </a:lnTo>
                  <a:lnTo>
                    <a:pt x="74135" y="228206"/>
                  </a:lnTo>
                  <a:lnTo>
                    <a:pt x="99238" y="191996"/>
                  </a:lnTo>
                  <a:lnTo>
                    <a:pt x="127439" y="158268"/>
                  </a:lnTo>
                  <a:lnTo>
                    <a:pt x="158532" y="127225"/>
                  </a:lnTo>
                  <a:lnTo>
                    <a:pt x="192314" y="99071"/>
                  </a:lnTo>
                  <a:lnTo>
                    <a:pt x="228581" y="74010"/>
                  </a:lnTo>
                  <a:lnTo>
                    <a:pt x="267128" y="52245"/>
                  </a:lnTo>
                  <a:lnTo>
                    <a:pt x="307751" y="33980"/>
                  </a:lnTo>
                  <a:lnTo>
                    <a:pt x="350246" y="19419"/>
                  </a:lnTo>
                  <a:lnTo>
                    <a:pt x="394408" y="8766"/>
                  </a:lnTo>
                  <a:lnTo>
                    <a:pt x="440033" y="2225"/>
                  </a:lnTo>
                  <a:lnTo>
                    <a:pt x="486918" y="0"/>
                  </a:lnTo>
                  <a:lnTo>
                    <a:pt x="533802" y="2225"/>
                  </a:lnTo>
                  <a:lnTo>
                    <a:pt x="579427" y="8766"/>
                  </a:lnTo>
                  <a:lnTo>
                    <a:pt x="623589" y="19419"/>
                  </a:lnTo>
                  <a:lnTo>
                    <a:pt x="666084" y="33980"/>
                  </a:lnTo>
                  <a:lnTo>
                    <a:pt x="706707" y="52245"/>
                  </a:lnTo>
                  <a:lnTo>
                    <a:pt x="745254" y="74010"/>
                  </a:lnTo>
                  <a:lnTo>
                    <a:pt x="781521" y="99071"/>
                  </a:lnTo>
                  <a:lnTo>
                    <a:pt x="815303" y="127225"/>
                  </a:lnTo>
                  <a:lnTo>
                    <a:pt x="846396" y="158268"/>
                  </a:lnTo>
                  <a:lnTo>
                    <a:pt x="874597" y="191996"/>
                  </a:lnTo>
                  <a:lnTo>
                    <a:pt x="899700" y="228206"/>
                  </a:lnTo>
                  <a:lnTo>
                    <a:pt x="921501" y="266692"/>
                  </a:lnTo>
                  <a:lnTo>
                    <a:pt x="939797" y="307253"/>
                  </a:lnTo>
                  <a:lnTo>
                    <a:pt x="954382" y="349683"/>
                  </a:lnTo>
                  <a:lnTo>
                    <a:pt x="965054" y="393780"/>
                  </a:lnTo>
                  <a:lnTo>
                    <a:pt x="971606" y="439338"/>
                  </a:lnTo>
                  <a:lnTo>
                    <a:pt x="973836" y="486156"/>
                  </a:lnTo>
                  <a:lnTo>
                    <a:pt x="971606" y="532975"/>
                  </a:lnTo>
                  <a:lnTo>
                    <a:pt x="965054" y="578535"/>
                  </a:lnTo>
                  <a:lnTo>
                    <a:pt x="954382" y="622632"/>
                  </a:lnTo>
                  <a:lnTo>
                    <a:pt x="939797" y="665063"/>
                  </a:lnTo>
                  <a:lnTo>
                    <a:pt x="921501" y="705624"/>
                  </a:lnTo>
                  <a:lnTo>
                    <a:pt x="899700" y="744111"/>
                  </a:lnTo>
                  <a:lnTo>
                    <a:pt x="874597" y="780320"/>
                  </a:lnTo>
                  <a:lnTo>
                    <a:pt x="846396" y="814048"/>
                  </a:lnTo>
                  <a:lnTo>
                    <a:pt x="815303" y="845090"/>
                  </a:lnTo>
                  <a:lnTo>
                    <a:pt x="781521" y="873244"/>
                  </a:lnTo>
                  <a:lnTo>
                    <a:pt x="745254" y="898305"/>
                  </a:lnTo>
                  <a:lnTo>
                    <a:pt x="706707" y="920069"/>
                  </a:lnTo>
                  <a:lnTo>
                    <a:pt x="666084" y="938333"/>
                  </a:lnTo>
                  <a:lnTo>
                    <a:pt x="623589" y="952893"/>
                  </a:lnTo>
                  <a:lnTo>
                    <a:pt x="579427" y="963545"/>
                  </a:lnTo>
                  <a:lnTo>
                    <a:pt x="533802" y="970086"/>
                  </a:lnTo>
                  <a:lnTo>
                    <a:pt x="486918" y="972312"/>
                  </a:lnTo>
                  <a:lnTo>
                    <a:pt x="440033" y="970086"/>
                  </a:lnTo>
                  <a:lnTo>
                    <a:pt x="394408" y="963545"/>
                  </a:lnTo>
                  <a:lnTo>
                    <a:pt x="350246" y="952893"/>
                  </a:lnTo>
                  <a:lnTo>
                    <a:pt x="307751" y="938333"/>
                  </a:lnTo>
                  <a:lnTo>
                    <a:pt x="267128" y="920069"/>
                  </a:lnTo>
                  <a:lnTo>
                    <a:pt x="228581" y="898305"/>
                  </a:lnTo>
                  <a:lnTo>
                    <a:pt x="192314" y="873244"/>
                  </a:lnTo>
                  <a:lnTo>
                    <a:pt x="158532" y="845090"/>
                  </a:lnTo>
                  <a:lnTo>
                    <a:pt x="127439" y="814048"/>
                  </a:lnTo>
                  <a:lnTo>
                    <a:pt x="99238" y="780320"/>
                  </a:lnTo>
                  <a:lnTo>
                    <a:pt x="74135" y="744111"/>
                  </a:lnTo>
                  <a:lnTo>
                    <a:pt x="52334" y="705624"/>
                  </a:lnTo>
                  <a:lnTo>
                    <a:pt x="34038" y="665063"/>
                  </a:lnTo>
                  <a:lnTo>
                    <a:pt x="19453" y="622632"/>
                  </a:lnTo>
                  <a:lnTo>
                    <a:pt x="8781" y="578535"/>
                  </a:lnTo>
                  <a:lnTo>
                    <a:pt x="2229" y="532975"/>
                  </a:lnTo>
                  <a:lnTo>
                    <a:pt x="0" y="486156"/>
                  </a:lnTo>
                  <a:close/>
                </a:path>
              </a:pathLst>
            </a:custGeom>
            <a:ln w="399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2120E467-DE69-2C8A-3F58-8499225A0E0C}"/>
                </a:ext>
              </a:extLst>
            </p:cNvPr>
            <p:cNvSpPr/>
            <p:nvPr/>
          </p:nvSpPr>
          <p:spPr>
            <a:xfrm>
              <a:off x="3075431" y="4974336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5">
                  <a:moveTo>
                    <a:pt x="389381" y="0"/>
                  </a:moveTo>
                  <a:lnTo>
                    <a:pt x="340546" y="3034"/>
                  </a:lnTo>
                  <a:lnTo>
                    <a:pt x="293518" y="11894"/>
                  </a:lnTo>
                  <a:lnTo>
                    <a:pt x="248664" y="26214"/>
                  </a:lnTo>
                  <a:lnTo>
                    <a:pt x="206348" y="45629"/>
                  </a:lnTo>
                  <a:lnTo>
                    <a:pt x="166936" y="69774"/>
                  </a:lnTo>
                  <a:lnTo>
                    <a:pt x="130793" y="98284"/>
                  </a:lnTo>
                  <a:lnTo>
                    <a:pt x="98284" y="130793"/>
                  </a:lnTo>
                  <a:lnTo>
                    <a:pt x="69774" y="166936"/>
                  </a:lnTo>
                  <a:lnTo>
                    <a:pt x="45629" y="206348"/>
                  </a:lnTo>
                  <a:lnTo>
                    <a:pt x="26214" y="248664"/>
                  </a:lnTo>
                  <a:lnTo>
                    <a:pt x="11894" y="293518"/>
                  </a:lnTo>
                  <a:lnTo>
                    <a:pt x="3034" y="340546"/>
                  </a:lnTo>
                  <a:lnTo>
                    <a:pt x="0" y="389381"/>
                  </a:lnTo>
                  <a:lnTo>
                    <a:pt x="3034" y="438217"/>
                  </a:lnTo>
                  <a:lnTo>
                    <a:pt x="11894" y="485245"/>
                  </a:lnTo>
                  <a:lnTo>
                    <a:pt x="26214" y="530099"/>
                  </a:lnTo>
                  <a:lnTo>
                    <a:pt x="45629" y="572415"/>
                  </a:lnTo>
                  <a:lnTo>
                    <a:pt x="69774" y="611827"/>
                  </a:lnTo>
                  <a:lnTo>
                    <a:pt x="98284" y="647970"/>
                  </a:lnTo>
                  <a:lnTo>
                    <a:pt x="130793" y="680479"/>
                  </a:lnTo>
                  <a:lnTo>
                    <a:pt x="166936" y="708989"/>
                  </a:lnTo>
                  <a:lnTo>
                    <a:pt x="206348" y="733134"/>
                  </a:lnTo>
                  <a:lnTo>
                    <a:pt x="248664" y="752549"/>
                  </a:lnTo>
                  <a:lnTo>
                    <a:pt x="293518" y="766869"/>
                  </a:lnTo>
                  <a:lnTo>
                    <a:pt x="340546" y="775729"/>
                  </a:lnTo>
                  <a:lnTo>
                    <a:pt x="389381" y="778763"/>
                  </a:lnTo>
                  <a:lnTo>
                    <a:pt x="438217" y="775729"/>
                  </a:lnTo>
                  <a:lnTo>
                    <a:pt x="485245" y="766869"/>
                  </a:lnTo>
                  <a:lnTo>
                    <a:pt x="530099" y="752549"/>
                  </a:lnTo>
                  <a:lnTo>
                    <a:pt x="572415" y="733134"/>
                  </a:lnTo>
                  <a:lnTo>
                    <a:pt x="611827" y="708989"/>
                  </a:lnTo>
                  <a:lnTo>
                    <a:pt x="647970" y="680479"/>
                  </a:lnTo>
                  <a:lnTo>
                    <a:pt x="680479" y="647970"/>
                  </a:lnTo>
                  <a:lnTo>
                    <a:pt x="708989" y="611827"/>
                  </a:lnTo>
                  <a:lnTo>
                    <a:pt x="733134" y="572415"/>
                  </a:lnTo>
                  <a:lnTo>
                    <a:pt x="752549" y="530099"/>
                  </a:lnTo>
                  <a:lnTo>
                    <a:pt x="766869" y="485245"/>
                  </a:lnTo>
                  <a:lnTo>
                    <a:pt x="775729" y="438217"/>
                  </a:lnTo>
                  <a:lnTo>
                    <a:pt x="778764" y="389381"/>
                  </a:lnTo>
                  <a:lnTo>
                    <a:pt x="775729" y="340546"/>
                  </a:lnTo>
                  <a:lnTo>
                    <a:pt x="766869" y="293518"/>
                  </a:lnTo>
                  <a:lnTo>
                    <a:pt x="752549" y="248664"/>
                  </a:lnTo>
                  <a:lnTo>
                    <a:pt x="733134" y="206348"/>
                  </a:lnTo>
                  <a:lnTo>
                    <a:pt x="708989" y="166936"/>
                  </a:lnTo>
                  <a:lnTo>
                    <a:pt x="680479" y="130793"/>
                  </a:lnTo>
                  <a:lnTo>
                    <a:pt x="647970" y="98284"/>
                  </a:lnTo>
                  <a:lnTo>
                    <a:pt x="611827" y="69774"/>
                  </a:lnTo>
                  <a:lnTo>
                    <a:pt x="572415" y="45629"/>
                  </a:lnTo>
                  <a:lnTo>
                    <a:pt x="530099" y="26214"/>
                  </a:lnTo>
                  <a:lnTo>
                    <a:pt x="485245" y="11894"/>
                  </a:lnTo>
                  <a:lnTo>
                    <a:pt x="438217" y="3034"/>
                  </a:lnTo>
                  <a:lnTo>
                    <a:pt x="38938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1648871B-EEE0-3D76-761C-D9482A0A5C28}"/>
                </a:ext>
              </a:extLst>
            </p:cNvPr>
            <p:cNvSpPr/>
            <p:nvPr/>
          </p:nvSpPr>
          <p:spPr>
            <a:xfrm>
              <a:off x="3075431" y="4974336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5">
                  <a:moveTo>
                    <a:pt x="0" y="389381"/>
                  </a:moveTo>
                  <a:lnTo>
                    <a:pt x="3034" y="340546"/>
                  </a:lnTo>
                  <a:lnTo>
                    <a:pt x="11894" y="293518"/>
                  </a:lnTo>
                  <a:lnTo>
                    <a:pt x="26214" y="248664"/>
                  </a:lnTo>
                  <a:lnTo>
                    <a:pt x="45629" y="206348"/>
                  </a:lnTo>
                  <a:lnTo>
                    <a:pt x="69774" y="166936"/>
                  </a:lnTo>
                  <a:lnTo>
                    <a:pt x="98284" y="130793"/>
                  </a:lnTo>
                  <a:lnTo>
                    <a:pt x="130793" y="98284"/>
                  </a:lnTo>
                  <a:lnTo>
                    <a:pt x="166936" y="69774"/>
                  </a:lnTo>
                  <a:lnTo>
                    <a:pt x="206348" y="45629"/>
                  </a:lnTo>
                  <a:lnTo>
                    <a:pt x="248664" y="26214"/>
                  </a:lnTo>
                  <a:lnTo>
                    <a:pt x="293518" y="11894"/>
                  </a:lnTo>
                  <a:lnTo>
                    <a:pt x="340546" y="3034"/>
                  </a:lnTo>
                  <a:lnTo>
                    <a:pt x="389381" y="0"/>
                  </a:lnTo>
                  <a:lnTo>
                    <a:pt x="438217" y="3034"/>
                  </a:lnTo>
                  <a:lnTo>
                    <a:pt x="485245" y="11894"/>
                  </a:lnTo>
                  <a:lnTo>
                    <a:pt x="530099" y="26214"/>
                  </a:lnTo>
                  <a:lnTo>
                    <a:pt x="572415" y="45629"/>
                  </a:lnTo>
                  <a:lnTo>
                    <a:pt x="611827" y="69774"/>
                  </a:lnTo>
                  <a:lnTo>
                    <a:pt x="647970" y="98284"/>
                  </a:lnTo>
                  <a:lnTo>
                    <a:pt x="680479" y="130793"/>
                  </a:lnTo>
                  <a:lnTo>
                    <a:pt x="708989" y="166936"/>
                  </a:lnTo>
                  <a:lnTo>
                    <a:pt x="733134" y="206348"/>
                  </a:lnTo>
                  <a:lnTo>
                    <a:pt x="752549" y="248664"/>
                  </a:lnTo>
                  <a:lnTo>
                    <a:pt x="766869" y="293518"/>
                  </a:lnTo>
                  <a:lnTo>
                    <a:pt x="775729" y="340546"/>
                  </a:lnTo>
                  <a:lnTo>
                    <a:pt x="778764" y="389381"/>
                  </a:lnTo>
                  <a:lnTo>
                    <a:pt x="775729" y="438217"/>
                  </a:lnTo>
                  <a:lnTo>
                    <a:pt x="766869" y="485245"/>
                  </a:lnTo>
                  <a:lnTo>
                    <a:pt x="752549" y="530099"/>
                  </a:lnTo>
                  <a:lnTo>
                    <a:pt x="733134" y="572415"/>
                  </a:lnTo>
                  <a:lnTo>
                    <a:pt x="708989" y="611827"/>
                  </a:lnTo>
                  <a:lnTo>
                    <a:pt x="680479" y="647970"/>
                  </a:lnTo>
                  <a:lnTo>
                    <a:pt x="647970" y="680479"/>
                  </a:lnTo>
                  <a:lnTo>
                    <a:pt x="611827" y="708989"/>
                  </a:lnTo>
                  <a:lnTo>
                    <a:pt x="572415" y="733134"/>
                  </a:lnTo>
                  <a:lnTo>
                    <a:pt x="530099" y="752549"/>
                  </a:lnTo>
                  <a:lnTo>
                    <a:pt x="485245" y="766869"/>
                  </a:lnTo>
                  <a:lnTo>
                    <a:pt x="438217" y="775729"/>
                  </a:lnTo>
                  <a:lnTo>
                    <a:pt x="389381" y="778763"/>
                  </a:lnTo>
                  <a:lnTo>
                    <a:pt x="340546" y="775729"/>
                  </a:lnTo>
                  <a:lnTo>
                    <a:pt x="293518" y="766869"/>
                  </a:lnTo>
                  <a:lnTo>
                    <a:pt x="248664" y="752549"/>
                  </a:lnTo>
                  <a:lnTo>
                    <a:pt x="206348" y="733134"/>
                  </a:lnTo>
                  <a:lnTo>
                    <a:pt x="166936" y="708989"/>
                  </a:lnTo>
                  <a:lnTo>
                    <a:pt x="130793" y="680479"/>
                  </a:lnTo>
                  <a:lnTo>
                    <a:pt x="98284" y="647970"/>
                  </a:lnTo>
                  <a:lnTo>
                    <a:pt x="69774" y="611827"/>
                  </a:lnTo>
                  <a:lnTo>
                    <a:pt x="45629" y="572415"/>
                  </a:lnTo>
                  <a:lnTo>
                    <a:pt x="26214" y="530099"/>
                  </a:lnTo>
                  <a:lnTo>
                    <a:pt x="11894" y="485245"/>
                  </a:lnTo>
                  <a:lnTo>
                    <a:pt x="3034" y="438217"/>
                  </a:lnTo>
                  <a:lnTo>
                    <a:pt x="0" y="389381"/>
                  </a:lnTo>
                  <a:close/>
                </a:path>
              </a:pathLst>
            </a:custGeom>
            <a:ln w="39999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268B2ED-F83D-DD23-2ECB-38F2427919DE}"/>
              </a:ext>
            </a:extLst>
          </p:cNvPr>
          <p:cNvSpPr txBox="1"/>
          <p:nvPr/>
        </p:nvSpPr>
        <p:spPr>
          <a:xfrm>
            <a:off x="3571935" y="4655896"/>
            <a:ext cx="2212975" cy="7397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100"/>
              </a:lnSpc>
              <a:spcBef>
                <a:spcPts val="530"/>
              </a:spcBef>
            </a:pPr>
            <a:r>
              <a:rPr sz="1800" b="1" spc="-5" dirty="0">
                <a:solidFill>
                  <a:srgbClr val="F79546"/>
                </a:solidFill>
                <a:latin typeface="Tahoma"/>
                <a:cs typeface="Tahoma"/>
              </a:rPr>
              <a:t>Optimization of </a:t>
            </a:r>
            <a:r>
              <a:rPr sz="1800" b="1" dirty="0">
                <a:solidFill>
                  <a:srgbClr val="F7954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79546"/>
                </a:solidFill>
                <a:latin typeface="Tahoma"/>
                <a:cs typeface="Tahoma"/>
              </a:rPr>
              <a:t>Resources,</a:t>
            </a:r>
            <a:r>
              <a:rPr sz="1800" b="1" spc="-40" dirty="0">
                <a:solidFill>
                  <a:srgbClr val="F7954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79546"/>
                </a:solidFill>
                <a:latin typeface="Tahoma"/>
                <a:cs typeface="Tahoma"/>
              </a:rPr>
              <a:t>Costs</a:t>
            </a:r>
            <a:r>
              <a:rPr sz="1800" b="1" spc="-50" dirty="0">
                <a:solidFill>
                  <a:srgbClr val="F7954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79546"/>
                </a:solidFill>
                <a:latin typeface="Tahoma"/>
                <a:cs typeface="Tahoma"/>
              </a:rPr>
              <a:t>&amp; </a:t>
            </a:r>
            <a:r>
              <a:rPr sz="1800" b="1" spc="-515" dirty="0">
                <a:solidFill>
                  <a:srgbClr val="F7954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79546"/>
                </a:solidFill>
                <a:latin typeface="Tahoma"/>
                <a:cs typeface="Tahoma"/>
              </a:rPr>
              <a:t>Processes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6" name="object 12">
            <a:extLst>
              <a:ext uri="{FF2B5EF4-FFF2-40B4-BE49-F238E27FC236}">
                <a16:creationId xmlns:a16="http://schemas.microsoft.com/office/drawing/2014/main" id="{ED6293DD-4617-612F-EFFF-8845A08F5E71}"/>
              </a:ext>
            </a:extLst>
          </p:cNvPr>
          <p:cNvGrpSpPr/>
          <p:nvPr/>
        </p:nvGrpSpPr>
        <p:grpSpPr>
          <a:xfrm>
            <a:off x="6014501" y="3410521"/>
            <a:ext cx="2463165" cy="2109470"/>
            <a:chOff x="2951988" y="3410521"/>
            <a:chExt cx="2463165" cy="2109470"/>
          </a:xfrm>
        </p:grpSpPr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91D00B1F-F66E-C35A-29E8-03BEAAACCB76}"/>
                </a:ext>
              </a:extLst>
            </p:cNvPr>
            <p:cNvSpPr/>
            <p:nvPr/>
          </p:nvSpPr>
          <p:spPr>
            <a:xfrm>
              <a:off x="2951988" y="5209032"/>
              <a:ext cx="78105" cy="311150"/>
            </a:xfrm>
            <a:custGeom>
              <a:avLst/>
              <a:gdLst/>
              <a:ahLst/>
              <a:cxnLst/>
              <a:rect l="l" t="t" r="r" b="b"/>
              <a:pathLst>
                <a:path w="78105" h="311150">
                  <a:moveTo>
                    <a:pt x="77724" y="0"/>
                  </a:moveTo>
                  <a:lnTo>
                    <a:pt x="0" y="156337"/>
                  </a:lnTo>
                  <a:lnTo>
                    <a:pt x="77469" y="310896"/>
                  </a:lnTo>
                  <a:lnTo>
                    <a:pt x="53720" y="193202"/>
                  </a:lnTo>
                  <a:lnTo>
                    <a:pt x="56451" y="94011"/>
                  </a:lnTo>
                  <a:lnTo>
                    <a:pt x="69754" y="25538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9D0C94FD-AAA0-A917-9940-8C076CDE0451}"/>
                </a:ext>
              </a:extLst>
            </p:cNvPr>
            <p:cNvSpPr/>
            <p:nvPr/>
          </p:nvSpPr>
          <p:spPr>
            <a:xfrm>
              <a:off x="4421124" y="3430524"/>
              <a:ext cx="974090" cy="974090"/>
            </a:xfrm>
            <a:custGeom>
              <a:avLst/>
              <a:gdLst/>
              <a:ahLst/>
              <a:cxnLst/>
              <a:rect l="l" t="t" r="r" b="b"/>
              <a:pathLst>
                <a:path w="974089" h="974089">
                  <a:moveTo>
                    <a:pt x="486917" y="0"/>
                  </a:moveTo>
                  <a:lnTo>
                    <a:pt x="440033" y="2229"/>
                  </a:lnTo>
                  <a:lnTo>
                    <a:pt x="394408" y="8781"/>
                  </a:lnTo>
                  <a:lnTo>
                    <a:pt x="350246" y="19453"/>
                  </a:lnTo>
                  <a:lnTo>
                    <a:pt x="307751" y="34038"/>
                  </a:lnTo>
                  <a:lnTo>
                    <a:pt x="267128" y="52334"/>
                  </a:lnTo>
                  <a:lnTo>
                    <a:pt x="228581" y="74135"/>
                  </a:lnTo>
                  <a:lnTo>
                    <a:pt x="192314" y="99238"/>
                  </a:lnTo>
                  <a:lnTo>
                    <a:pt x="158532" y="127439"/>
                  </a:lnTo>
                  <a:lnTo>
                    <a:pt x="127439" y="158532"/>
                  </a:lnTo>
                  <a:lnTo>
                    <a:pt x="99238" y="192314"/>
                  </a:lnTo>
                  <a:lnTo>
                    <a:pt x="74135" y="228581"/>
                  </a:lnTo>
                  <a:lnTo>
                    <a:pt x="52334" y="267128"/>
                  </a:lnTo>
                  <a:lnTo>
                    <a:pt x="34038" y="307751"/>
                  </a:lnTo>
                  <a:lnTo>
                    <a:pt x="19453" y="350246"/>
                  </a:lnTo>
                  <a:lnTo>
                    <a:pt x="8781" y="394408"/>
                  </a:lnTo>
                  <a:lnTo>
                    <a:pt x="2229" y="440033"/>
                  </a:lnTo>
                  <a:lnTo>
                    <a:pt x="0" y="486918"/>
                  </a:lnTo>
                  <a:lnTo>
                    <a:pt x="2229" y="533802"/>
                  </a:lnTo>
                  <a:lnTo>
                    <a:pt x="8781" y="579427"/>
                  </a:lnTo>
                  <a:lnTo>
                    <a:pt x="19453" y="623589"/>
                  </a:lnTo>
                  <a:lnTo>
                    <a:pt x="34038" y="666084"/>
                  </a:lnTo>
                  <a:lnTo>
                    <a:pt x="52334" y="706707"/>
                  </a:lnTo>
                  <a:lnTo>
                    <a:pt x="74135" y="745254"/>
                  </a:lnTo>
                  <a:lnTo>
                    <a:pt x="99238" y="781521"/>
                  </a:lnTo>
                  <a:lnTo>
                    <a:pt x="127439" y="815303"/>
                  </a:lnTo>
                  <a:lnTo>
                    <a:pt x="158532" y="846396"/>
                  </a:lnTo>
                  <a:lnTo>
                    <a:pt x="192314" y="874597"/>
                  </a:lnTo>
                  <a:lnTo>
                    <a:pt x="228581" y="899700"/>
                  </a:lnTo>
                  <a:lnTo>
                    <a:pt x="267128" y="921501"/>
                  </a:lnTo>
                  <a:lnTo>
                    <a:pt x="307751" y="939797"/>
                  </a:lnTo>
                  <a:lnTo>
                    <a:pt x="350246" y="954382"/>
                  </a:lnTo>
                  <a:lnTo>
                    <a:pt x="394408" y="965054"/>
                  </a:lnTo>
                  <a:lnTo>
                    <a:pt x="440033" y="971606"/>
                  </a:lnTo>
                  <a:lnTo>
                    <a:pt x="486917" y="973836"/>
                  </a:lnTo>
                  <a:lnTo>
                    <a:pt x="533802" y="971606"/>
                  </a:lnTo>
                  <a:lnTo>
                    <a:pt x="579427" y="965054"/>
                  </a:lnTo>
                  <a:lnTo>
                    <a:pt x="623589" y="954382"/>
                  </a:lnTo>
                  <a:lnTo>
                    <a:pt x="666084" y="939797"/>
                  </a:lnTo>
                  <a:lnTo>
                    <a:pt x="706707" y="921501"/>
                  </a:lnTo>
                  <a:lnTo>
                    <a:pt x="745254" y="899700"/>
                  </a:lnTo>
                  <a:lnTo>
                    <a:pt x="781521" y="874597"/>
                  </a:lnTo>
                  <a:lnTo>
                    <a:pt x="815303" y="846396"/>
                  </a:lnTo>
                  <a:lnTo>
                    <a:pt x="846396" y="815303"/>
                  </a:lnTo>
                  <a:lnTo>
                    <a:pt x="874597" y="781521"/>
                  </a:lnTo>
                  <a:lnTo>
                    <a:pt x="899700" y="745254"/>
                  </a:lnTo>
                  <a:lnTo>
                    <a:pt x="921501" y="706707"/>
                  </a:lnTo>
                  <a:lnTo>
                    <a:pt x="939797" y="666084"/>
                  </a:lnTo>
                  <a:lnTo>
                    <a:pt x="954382" y="623589"/>
                  </a:lnTo>
                  <a:lnTo>
                    <a:pt x="965054" y="579427"/>
                  </a:lnTo>
                  <a:lnTo>
                    <a:pt x="971606" y="533802"/>
                  </a:lnTo>
                  <a:lnTo>
                    <a:pt x="973836" y="486918"/>
                  </a:lnTo>
                  <a:lnTo>
                    <a:pt x="971606" y="440033"/>
                  </a:lnTo>
                  <a:lnTo>
                    <a:pt x="965054" y="394408"/>
                  </a:lnTo>
                  <a:lnTo>
                    <a:pt x="954382" y="350246"/>
                  </a:lnTo>
                  <a:lnTo>
                    <a:pt x="939797" y="307751"/>
                  </a:lnTo>
                  <a:lnTo>
                    <a:pt x="921501" y="267128"/>
                  </a:lnTo>
                  <a:lnTo>
                    <a:pt x="899700" y="228581"/>
                  </a:lnTo>
                  <a:lnTo>
                    <a:pt x="874597" y="192314"/>
                  </a:lnTo>
                  <a:lnTo>
                    <a:pt x="846396" y="158532"/>
                  </a:lnTo>
                  <a:lnTo>
                    <a:pt x="815303" y="127439"/>
                  </a:lnTo>
                  <a:lnTo>
                    <a:pt x="781521" y="99238"/>
                  </a:lnTo>
                  <a:lnTo>
                    <a:pt x="745254" y="74135"/>
                  </a:lnTo>
                  <a:lnTo>
                    <a:pt x="706707" y="52334"/>
                  </a:lnTo>
                  <a:lnTo>
                    <a:pt x="666084" y="34038"/>
                  </a:lnTo>
                  <a:lnTo>
                    <a:pt x="623589" y="19453"/>
                  </a:lnTo>
                  <a:lnTo>
                    <a:pt x="579427" y="8781"/>
                  </a:lnTo>
                  <a:lnTo>
                    <a:pt x="533802" y="2229"/>
                  </a:lnTo>
                  <a:lnTo>
                    <a:pt x="48691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886FC370-063E-36F9-B2BF-E2FE06F7C7ED}"/>
                </a:ext>
              </a:extLst>
            </p:cNvPr>
            <p:cNvSpPr/>
            <p:nvPr/>
          </p:nvSpPr>
          <p:spPr>
            <a:xfrm>
              <a:off x="4421124" y="3430524"/>
              <a:ext cx="974090" cy="974090"/>
            </a:xfrm>
            <a:custGeom>
              <a:avLst/>
              <a:gdLst/>
              <a:ahLst/>
              <a:cxnLst/>
              <a:rect l="l" t="t" r="r" b="b"/>
              <a:pathLst>
                <a:path w="974089" h="974089">
                  <a:moveTo>
                    <a:pt x="0" y="486918"/>
                  </a:moveTo>
                  <a:lnTo>
                    <a:pt x="2229" y="440033"/>
                  </a:lnTo>
                  <a:lnTo>
                    <a:pt x="8781" y="394408"/>
                  </a:lnTo>
                  <a:lnTo>
                    <a:pt x="19453" y="350246"/>
                  </a:lnTo>
                  <a:lnTo>
                    <a:pt x="34038" y="307751"/>
                  </a:lnTo>
                  <a:lnTo>
                    <a:pt x="52334" y="267128"/>
                  </a:lnTo>
                  <a:lnTo>
                    <a:pt x="74135" y="228581"/>
                  </a:lnTo>
                  <a:lnTo>
                    <a:pt x="99238" y="192314"/>
                  </a:lnTo>
                  <a:lnTo>
                    <a:pt x="127439" y="158532"/>
                  </a:lnTo>
                  <a:lnTo>
                    <a:pt x="158532" y="127439"/>
                  </a:lnTo>
                  <a:lnTo>
                    <a:pt x="192314" y="99238"/>
                  </a:lnTo>
                  <a:lnTo>
                    <a:pt x="228581" y="74135"/>
                  </a:lnTo>
                  <a:lnTo>
                    <a:pt x="267128" y="52334"/>
                  </a:lnTo>
                  <a:lnTo>
                    <a:pt x="307751" y="34038"/>
                  </a:lnTo>
                  <a:lnTo>
                    <a:pt x="350246" y="19453"/>
                  </a:lnTo>
                  <a:lnTo>
                    <a:pt x="394408" y="8781"/>
                  </a:lnTo>
                  <a:lnTo>
                    <a:pt x="440033" y="2229"/>
                  </a:lnTo>
                  <a:lnTo>
                    <a:pt x="486917" y="0"/>
                  </a:lnTo>
                  <a:lnTo>
                    <a:pt x="533802" y="2229"/>
                  </a:lnTo>
                  <a:lnTo>
                    <a:pt x="579427" y="8781"/>
                  </a:lnTo>
                  <a:lnTo>
                    <a:pt x="623589" y="19453"/>
                  </a:lnTo>
                  <a:lnTo>
                    <a:pt x="666084" y="34038"/>
                  </a:lnTo>
                  <a:lnTo>
                    <a:pt x="706707" y="52334"/>
                  </a:lnTo>
                  <a:lnTo>
                    <a:pt x="745254" y="74135"/>
                  </a:lnTo>
                  <a:lnTo>
                    <a:pt x="781521" y="99238"/>
                  </a:lnTo>
                  <a:lnTo>
                    <a:pt x="815303" y="127439"/>
                  </a:lnTo>
                  <a:lnTo>
                    <a:pt x="846396" y="158532"/>
                  </a:lnTo>
                  <a:lnTo>
                    <a:pt x="874597" y="192314"/>
                  </a:lnTo>
                  <a:lnTo>
                    <a:pt x="899700" y="228581"/>
                  </a:lnTo>
                  <a:lnTo>
                    <a:pt x="921501" y="267128"/>
                  </a:lnTo>
                  <a:lnTo>
                    <a:pt x="939797" y="307751"/>
                  </a:lnTo>
                  <a:lnTo>
                    <a:pt x="954382" y="350246"/>
                  </a:lnTo>
                  <a:lnTo>
                    <a:pt x="965054" y="394408"/>
                  </a:lnTo>
                  <a:lnTo>
                    <a:pt x="971606" y="440033"/>
                  </a:lnTo>
                  <a:lnTo>
                    <a:pt x="973836" y="486918"/>
                  </a:lnTo>
                  <a:lnTo>
                    <a:pt x="971606" y="533802"/>
                  </a:lnTo>
                  <a:lnTo>
                    <a:pt x="965054" y="579427"/>
                  </a:lnTo>
                  <a:lnTo>
                    <a:pt x="954382" y="623589"/>
                  </a:lnTo>
                  <a:lnTo>
                    <a:pt x="939797" y="666084"/>
                  </a:lnTo>
                  <a:lnTo>
                    <a:pt x="921501" y="706707"/>
                  </a:lnTo>
                  <a:lnTo>
                    <a:pt x="899700" y="745254"/>
                  </a:lnTo>
                  <a:lnTo>
                    <a:pt x="874597" y="781521"/>
                  </a:lnTo>
                  <a:lnTo>
                    <a:pt x="846396" y="815303"/>
                  </a:lnTo>
                  <a:lnTo>
                    <a:pt x="815303" y="846396"/>
                  </a:lnTo>
                  <a:lnTo>
                    <a:pt x="781521" y="874597"/>
                  </a:lnTo>
                  <a:lnTo>
                    <a:pt x="745254" y="899700"/>
                  </a:lnTo>
                  <a:lnTo>
                    <a:pt x="706707" y="921501"/>
                  </a:lnTo>
                  <a:lnTo>
                    <a:pt x="666084" y="939797"/>
                  </a:lnTo>
                  <a:lnTo>
                    <a:pt x="623589" y="954382"/>
                  </a:lnTo>
                  <a:lnTo>
                    <a:pt x="579427" y="965054"/>
                  </a:lnTo>
                  <a:lnTo>
                    <a:pt x="533802" y="971606"/>
                  </a:lnTo>
                  <a:lnTo>
                    <a:pt x="486917" y="973836"/>
                  </a:lnTo>
                  <a:lnTo>
                    <a:pt x="440033" y="971606"/>
                  </a:lnTo>
                  <a:lnTo>
                    <a:pt x="394408" y="965054"/>
                  </a:lnTo>
                  <a:lnTo>
                    <a:pt x="350246" y="954382"/>
                  </a:lnTo>
                  <a:lnTo>
                    <a:pt x="307751" y="939797"/>
                  </a:lnTo>
                  <a:lnTo>
                    <a:pt x="267128" y="921501"/>
                  </a:lnTo>
                  <a:lnTo>
                    <a:pt x="228581" y="899700"/>
                  </a:lnTo>
                  <a:lnTo>
                    <a:pt x="192314" y="874597"/>
                  </a:lnTo>
                  <a:lnTo>
                    <a:pt x="158532" y="846396"/>
                  </a:lnTo>
                  <a:lnTo>
                    <a:pt x="127439" y="815303"/>
                  </a:lnTo>
                  <a:lnTo>
                    <a:pt x="99238" y="781521"/>
                  </a:lnTo>
                  <a:lnTo>
                    <a:pt x="74135" y="745254"/>
                  </a:lnTo>
                  <a:lnTo>
                    <a:pt x="52334" y="706707"/>
                  </a:lnTo>
                  <a:lnTo>
                    <a:pt x="34038" y="666084"/>
                  </a:lnTo>
                  <a:lnTo>
                    <a:pt x="19453" y="623589"/>
                  </a:lnTo>
                  <a:lnTo>
                    <a:pt x="8781" y="579427"/>
                  </a:lnTo>
                  <a:lnTo>
                    <a:pt x="2229" y="533802"/>
                  </a:lnTo>
                  <a:lnTo>
                    <a:pt x="0" y="486918"/>
                  </a:lnTo>
                  <a:close/>
                </a:path>
              </a:pathLst>
            </a:custGeom>
            <a:ln w="399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F2773629-215F-547A-7AE7-376C61A6BC01}"/>
                </a:ext>
              </a:extLst>
            </p:cNvPr>
            <p:cNvSpPr/>
            <p:nvPr/>
          </p:nvSpPr>
          <p:spPr>
            <a:xfrm>
              <a:off x="4518660" y="3528060"/>
              <a:ext cx="779145" cy="916305"/>
            </a:xfrm>
            <a:custGeom>
              <a:avLst/>
              <a:gdLst/>
              <a:ahLst/>
              <a:cxnLst/>
              <a:rect l="l" t="t" r="r" b="b"/>
              <a:pathLst>
                <a:path w="779145" h="916304">
                  <a:moveTo>
                    <a:pt x="544068" y="838454"/>
                  </a:moveTo>
                  <a:lnTo>
                    <a:pt x="426364" y="862203"/>
                  </a:lnTo>
                  <a:lnTo>
                    <a:pt x="327177" y="859472"/>
                  </a:lnTo>
                  <a:lnTo>
                    <a:pt x="258699" y="846175"/>
                  </a:lnTo>
                  <a:lnTo>
                    <a:pt x="233172" y="838200"/>
                  </a:lnTo>
                  <a:lnTo>
                    <a:pt x="389509" y="915924"/>
                  </a:lnTo>
                  <a:lnTo>
                    <a:pt x="544068" y="838454"/>
                  </a:lnTo>
                  <a:close/>
                </a:path>
                <a:path w="779145" h="916304">
                  <a:moveTo>
                    <a:pt x="778764" y="389382"/>
                  </a:moveTo>
                  <a:lnTo>
                    <a:pt x="775728" y="340550"/>
                  </a:lnTo>
                  <a:lnTo>
                    <a:pt x="766864" y="293522"/>
                  </a:lnTo>
                  <a:lnTo>
                    <a:pt x="752538" y="248666"/>
                  </a:lnTo>
                  <a:lnTo>
                    <a:pt x="733132" y="206349"/>
                  </a:lnTo>
                  <a:lnTo>
                    <a:pt x="708977" y="166941"/>
                  </a:lnTo>
                  <a:lnTo>
                    <a:pt x="680478" y="130797"/>
                  </a:lnTo>
                  <a:lnTo>
                    <a:pt x="647966" y="98285"/>
                  </a:lnTo>
                  <a:lnTo>
                    <a:pt x="611822" y="69786"/>
                  </a:lnTo>
                  <a:lnTo>
                    <a:pt x="572414" y="45631"/>
                  </a:lnTo>
                  <a:lnTo>
                    <a:pt x="530098" y="26225"/>
                  </a:lnTo>
                  <a:lnTo>
                    <a:pt x="485241" y="11899"/>
                  </a:lnTo>
                  <a:lnTo>
                    <a:pt x="438213" y="3035"/>
                  </a:lnTo>
                  <a:lnTo>
                    <a:pt x="389382" y="0"/>
                  </a:lnTo>
                  <a:lnTo>
                    <a:pt x="340537" y="3035"/>
                  </a:lnTo>
                  <a:lnTo>
                    <a:pt x="293509" y="11899"/>
                  </a:lnTo>
                  <a:lnTo>
                    <a:pt x="248653" y="26225"/>
                  </a:lnTo>
                  <a:lnTo>
                    <a:pt x="206336" y="45631"/>
                  </a:lnTo>
                  <a:lnTo>
                    <a:pt x="166928" y="69786"/>
                  </a:lnTo>
                  <a:lnTo>
                    <a:pt x="130784" y="98285"/>
                  </a:lnTo>
                  <a:lnTo>
                    <a:pt x="98272" y="130797"/>
                  </a:lnTo>
                  <a:lnTo>
                    <a:pt x="69773" y="166941"/>
                  </a:lnTo>
                  <a:lnTo>
                    <a:pt x="45618" y="206349"/>
                  </a:lnTo>
                  <a:lnTo>
                    <a:pt x="26212" y="248666"/>
                  </a:lnTo>
                  <a:lnTo>
                    <a:pt x="11887" y="293522"/>
                  </a:lnTo>
                  <a:lnTo>
                    <a:pt x="3022" y="340550"/>
                  </a:lnTo>
                  <a:lnTo>
                    <a:pt x="0" y="389382"/>
                  </a:lnTo>
                  <a:lnTo>
                    <a:pt x="3022" y="438226"/>
                  </a:lnTo>
                  <a:lnTo>
                    <a:pt x="11887" y="485254"/>
                  </a:lnTo>
                  <a:lnTo>
                    <a:pt x="26212" y="530110"/>
                  </a:lnTo>
                  <a:lnTo>
                    <a:pt x="45618" y="572427"/>
                  </a:lnTo>
                  <a:lnTo>
                    <a:pt x="69773" y="611835"/>
                  </a:lnTo>
                  <a:lnTo>
                    <a:pt x="98272" y="647979"/>
                  </a:lnTo>
                  <a:lnTo>
                    <a:pt x="130784" y="680491"/>
                  </a:lnTo>
                  <a:lnTo>
                    <a:pt x="166928" y="708990"/>
                  </a:lnTo>
                  <a:lnTo>
                    <a:pt x="206336" y="733145"/>
                  </a:lnTo>
                  <a:lnTo>
                    <a:pt x="248653" y="752551"/>
                  </a:lnTo>
                  <a:lnTo>
                    <a:pt x="293509" y="766876"/>
                  </a:lnTo>
                  <a:lnTo>
                    <a:pt x="340537" y="775741"/>
                  </a:lnTo>
                  <a:lnTo>
                    <a:pt x="389382" y="778764"/>
                  </a:lnTo>
                  <a:lnTo>
                    <a:pt x="438213" y="775741"/>
                  </a:lnTo>
                  <a:lnTo>
                    <a:pt x="485241" y="766876"/>
                  </a:lnTo>
                  <a:lnTo>
                    <a:pt x="530098" y="752551"/>
                  </a:lnTo>
                  <a:lnTo>
                    <a:pt x="572414" y="733145"/>
                  </a:lnTo>
                  <a:lnTo>
                    <a:pt x="611822" y="708990"/>
                  </a:lnTo>
                  <a:lnTo>
                    <a:pt x="647966" y="680491"/>
                  </a:lnTo>
                  <a:lnTo>
                    <a:pt x="680478" y="647979"/>
                  </a:lnTo>
                  <a:lnTo>
                    <a:pt x="708977" y="611835"/>
                  </a:lnTo>
                  <a:lnTo>
                    <a:pt x="733132" y="572427"/>
                  </a:lnTo>
                  <a:lnTo>
                    <a:pt x="752538" y="530110"/>
                  </a:lnTo>
                  <a:lnTo>
                    <a:pt x="766864" y="485254"/>
                  </a:lnTo>
                  <a:lnTo>
                    <a:pt x="775728" y="438226"/>
                  </a:lnTo>
                  <a:lnTo>
                    <a:pt x="778764" y="389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338727C3-5957-5AFF-3273-D7CBD6A275F0}"/>
                </a:ext>
              </a:extLst>
            </p:cNvPr>
            <p:cNvSpPr/>
            <p:nvPr/>
          </p:nvSpPr>
          <p:spPr>
            <a:xfrm>
              <a:off x="4751832" y="4366260"/>
              <a:ext cx="311150" cy="78105"/>
            </a:xfrm>
            <a:custGeom>
              <a:avLst/>
              <a:gdLst/>
              <a:ahLst/>
              <a:cxnLst/>
              <a:rect l="l" t="t" r="r" b="b"/>
              <a:pathLst>
                <a:path w="311150" h="78104">
                  <a:moveTo>
                    <a:pt x="310895" y="253"/>
                  </a:moveTo>
                  <a:lnTo>
                    <a:pt x="254277" y="28700"/>
                  </a:lnTo>
                  <a:lnTo>
                    <a:pt x="204755" y="53514"/>
                  </a:lnTo>
                  <a:lnTo>
                    <a:pt x="169664" y="71066"/>
                  </a:lnTo>
                  <a:lnTo>
                    <a:pt x="156337" y="77723"/>
                  </a:lnTo>
                  <a:lnTo>
                    <a:pt x="0" y="0"/>
                  </a:lnTo>
                  <a:lnTo>
                    <a:pt x="25538" y="7969"/>
                  </a:lnTo>
                  <a:lnTo>
                    <a:pt x="94011" y="21272"/>
                  </a:lnTo>
                  <a:lnTo>
                    <a:pt x="193202" y="24002"/>
                  </a:lnTo>
                  <a:lnTo>
                    <a:pt x="310895" y="253"/>
                  </a:lnTo>
                  <a:close/>
                </a:path>
              </a:pathLst>
            </a:custGeom>
            <a:ln w="399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85B5B9CB-1F91-2B7C-0095-8814AE617E7D}"/>
              </a:ext>
            </a:extLst>
          </p:cNvPr>
          <p:cNvSpPr txBox="1"/>
          <p:nvPr/>
        </p:nvSpPr>
        <p:spPr>
          <a:xfrm>
            <a:off x="7261514" y="4592573"/>
            <a:ext cx="1907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C7C30"/>
                </a:solidFill>
                <a:latin typeface="Tahoma"/>
                <a:cs typeface="Tahoma"/>
              </a:rPr>
              <a:t>Risks</a:t>
            </a:r>
            <a:r>
              <a:rPr sz="1800" b="1" spc="-40" dirty="0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EC7C30"/>
                </a:solidFill>
                <a:latin typeface="Tahoma"/>
                <a:cs typeface="Tahoma"/>
              </a:rPr>
              <a:t>&amp;</a:t>
            </a:r>
            <a:r>
              <a:rPr sz="1800" b="1" spc="-45" dirty="0">
                <a:solidFill>
                  <a:srgbClr val="EC7C3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EC7C30"/>
                </a:solidFill>
                <a:latin typeface="Tahoma"/>
                <a:cs typeface="Tahoma"/>
              </a:rPr>
              <a:t>Controls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3" name="object 19">
            <a:extLst>
              <a:ext uri="{FF2B5EF4-FFF2-40B4-BE49-F238E27FC236}">
                <a16:creationId xmlns:a16="http://schemas.microsoft.com/office/drawing/2014/main" id="{12963AF2-86BF-FCE7-437E-89277CA3B9DB}"/>
              </a:ext>
            </a:extLst>
          </p:cNvPr>
          <p:cNvGrpSpPr/>
          <p:nvPr/>
        </p:nvGrpSpPr>
        <p:grpSpPr>
          <a:xfrm>
            <a:off x="6018885" y="1961200"/>
            <a:ext cx="1070610" cy="1014094"/>
            <a:chOff x="2956372" y="1961200"/>
            <a:chExt cx="1070610" cy="1014094"/>
          </a:xfrm>
        </p:grpSpPr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43097697-D7B6-B0B3-36E6-EC7234183F4A}"/>
                </a:ext>
              </a:extLst>
            </p:cNvPr>
            <p:cNvSpPr/>
            <p:nvPr/>
          </p:nvSpPr>
          <p:spPr>
            <a:xfrm>
              <a:off x="2976372" y="1981200"/>
              <a:ext cx="974090" cy="974090"/>
            </a:xfrm>
            <a:custGeom>
              <a:avLst/>
              <a:gdLst/>
              <a:ahLst/>
              <a:cxnLst/>
              <a:rect l="l" t="t" r="r" b="b"/>
              <a:pathLst>
                <a:path w="974089" h="974089">
                  <a:moveTo>
                    <a:pt x="0" y="486917"/>
                  </a:moveTo>
                  <a:lnTo>
                    <a:pt x="2229" y="440033"/>
                  </a:lnTo>
                  <a:lnTo>
                    <a:pt x="8781" y="394408"/>
                  </a:lnTo>
                  <a:lnTo>
                    <a:pt x="19453" y="350246"/>
                  </a:lnTo>
                  <a:lnTo>
                    <a:pt x="34038" y="307751"/>
                  </a:lnTo>
                  <a:lnTo>
                    <a:pt x="52334" y="267128"/>
                  </a:lnTo>
                  <a:lnTo>
                    <a:pt x="74135" y="228581"/>
                  </a:lnTo>
                  <a:lnTo>
                    <a:pt x="99238" y="192314"/>
                  </a:lnTo>
                  <a:lnTo>
                    <a:pt x="127439" y="158532"/>
                  </a:lnTo>
                  <a:lnTo>
                    <a:pt x="158532" y="127439"/>
                  </a:lnTo>
                  <a:lnTo>
                    <a:pt x="192314" y="99238"/>
                  </a:lnTo>
                  <a:lnTo>
                    <a:pt x="228581" y="74135"/>
                  </a:lnTo>
                  <a:lnTo>
                    <a:pt x="267128" y="52334"/>
                  </a:lnTo>
                  <a:lnTo>
                    <a:pt x="307751" y="34038"/>
                  </a:lnTo>
                  <a:lnTo>
                    <a:pt x="350246" y="19453"/>
                  </a:lnTo>
                  <a:lnTo>
                    <a:pt x="394408" y="8781"/>
                  </a:lnTo>
                  <a:lnTo>
                    <a:pt x="440033" y="2229"/>
                  </a:lnTo>
                  <a:lnTo>
                    <a:pt x="486917" y="0"/>
                  </a:lnTo>
                  <a:lnTo>
                    <a:pt x="533802" y="2229"/>
                  </a:lnTo>
                  <a:lnTo>
                    <a:pt x="579427" y="8781"/>
                  </a:lnTo>
                  <a:lnTo>
                    <a:pt x="623589" y="19453"/>
                  </a:lnTo>
                  <a:lnTo>
                    <a:pt x="666084" y="34038"/>
                  </a:lnTo>
                  <a:lnTo>
                    <a:pt x="706707" y="52334"/>
                  </a:lnTo>
                  <a:lnTo>
                    <a:pt x="745254" y="74135"/>
                  </a:lnTo>
                  <a:lnTo>
                    <a:pt x="781521" y="99238"/>
                  </a:lnTo>
                  <a:lnTo>
                    <a:pt x="815303" y="127439"/>
                  </a:lnTo>
                  <a:lnTo>
                    <a:pt x="846396" y="158532"/>
                  </a:lnTo>
                  <a:lnTo>
                    <a:pt x="874597" y="192314"/>
                  </a:lnTo>
                  <a:lnTo>
                    <a:pt x="899700" y="228581"/>
                  </a:lnTo>
                  <a:lnTo>
                    <a:pt x="921501" y="267128"/>
                  </a:lnTo>
                  <a:lnTo>
                    <a:pt x="939797" y="307751"/>
                  </a:lnTo>
                  <a:lnTo>
                    <a:pt x="954382" y="350246"/>
                  </a:lnTo>
                  <a:lnTo>
                    <a:pt x="965054" y="394408"/>
                  </a:lnTo>
                  <a:lnTo>
                    <a:pt x="971606" y="440033"/>
                  </a:lnTo>
                  <a:lnTo>
                    <a:pt x="973836" y="486917"/>
                  </a:lnTo>
                  <a:lnTo>
                    <a:pt x="971606" y="533802"/>
                  </a:lnTo>
                  <a:lnTo>
                    <a:pt x="965054" y="579427"/>
                  </a:lnTo>
                  <a:lnTo>
                    <a:pt x="954382" y="623589"/>
                  </a:lnTo>
                  <a:lnTo>
                    <a:pt x="939797" y="666084"/>
                  </a:lnTo>
                  <a:lnTo>
                    <a:pt x="921501" y="706707"/>
                  </a:lnTo>
                  <a:lnTo>
                    <a:pt x="899700" y="745254"/>
                  </a:lnTo>
                  <a:lnTo>
                    <a:pt x="874597" y="781521"/>
                  </a:lnTo>
                  <a:lnTo>
                    <a:pt x="846396" y="815303"/>
                  </a:lnTo>
                  <a:lnTo>
                    <a:pt x="815303" y="846396"/>
                  </a:lnTo>
                  <a:lnTo>
                    <a:pt x="781521" y="874597"/>
                  </a:lnTo>
                  <a:lnTo>
                    <a:pt x="745254" y="899700"/>
                  </a:lnTo>
                  <a:lnTo>
                    <a:pt x="706707" y="921501"/>
                  </a:lnTo>
                  <a:lnTo>
                    <a:pt x="666084" y="939797"/>
                  </a:lnTo>
                  <a:lnTo>
                    <a:pt x="623589" y="954382"/>
                  </a:lnTo>
                  <a:lnTo>
                    <a:pt x="579427" y="965054"/>
                  </a:lnTo>
                  <a:lnTo>
                    <a:pt x="533802" y="971606"/>
                  </a:lnTo>
                  <a:lnTo>
                    <a:pt x="486917" y="973836"/>
                  </a:lnTo>
                  <a:lnTo>
                    <a:pt x="440033" y="971606"/>
                  </a:lnTo>
                  <a:lnTo>
                    <a:pt x="394408" y="965054"/>
                  </a:lnTo>
                  <a:lnTo>
                    <a:pt x="350246" y="954382"/>
                  </a:lnTo>
                  <a:lnTo>
                    <a:pt x="307751" y="939797"/>
                  </a:lnTo>
                  <a:lnTo>
                    <a:pt x="267128" y="921501"/>
                  </a:lnTo>
                  <a:lnTo>
                    <a:pt x="228581" y="899700"/>
                  </a:lnTo>
                  <a:lnTo>
                    <a:pt x="192314" y="874597"/>
                  </a:lnTo>
                  <a:lnTo>
                    <a:pt x="158532" y="846396"/>
                  </a:lnTo>
                  <a:lnTo>
                    <a:pt x="127439" y="815303"/>
                  </a:lnTo>
                  <a:lnTo>
                    <a:pt x="99238" y="781521"/>
                  </a:lnTo>
                  <a:lnTo>
                    <a:pt x="74135" y="745254"/>
                  </a:lnTo>
                  <a:lnTo>
                    <a:pt x="52334" y="706707"/>
                  </a:lnTo>
                  <a:lnTo>
                    <a:pt x="34038" y="666084"/>
                  </a:lnTo>
                  <a:lnTo>
                    <a:pt x="19453" y="623589"/>
                  </a:lnTo>
                  <a:lnTo>
                    <a:pt x="8781" y="579427"/>
                  </a:lnTo>
                  <a:lnTo>
                    <a:pt x="2229" y="533802"/>
                  </a:lnTo>
                  <a:lnTo>
                    <a:pt x="0" y="486917"/>
                  </a:lnTo>
                  <a:close/>
                </a:path>
              </a:pathLst>
            </a:custGeom>
            <a:ln w="399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5B08E975-A89C-51B4-43B2-59FE5D96B7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3585" y="2052809"/>
              <a:ext cx="876348" cy="885477"/>
            </a:xfrm>
            <a:prstGeom prst="rect">
              <a:avLst/>
            </a:prstGeom>
          </p:spPr>
        </p:pic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4FDA7CBF-4BDA-51F8-7C95-AD47E1F45BCA}"/>
                </a:ext>
              </a:extLst>
            </p:cNvPr>
            <p:cNvSpPr/>
            <p:nvPr/>
          </p:nvSpPr>
          <p:spPr>
            <a:xfrm>
              <a:off x="3074670" y="2079498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4">
                  <a:moveTo>
                    <a:pt x="389381" y="0"/>
                  </a:moveTo>
                  <a:lnTo>
                    <a:pt x="340546" y="3034"/>
                  </a:lnTo>
                  <a:lnTo>
                    <a:pt x="293518" y="11894"/>
                  </a:lnTo>
                  <a:lnTo>
                    <a:pt x="248664" y="26214"/>
                  </a:lnTo>
                  <a:lnTo>
                    <a:pt x="206348" y="45629"/>
                  </a:lnTo>
                  <a:lnTo>
                    <a:pt x="166936" y="69774"/>
                  </a:lnTo>
                  <a:lnTo>
                    <a:pt x="130793" y="98284"/>
                  </a:lnTo>
                  <a:lnTo>
                    <a:pt x="98284" y="130793"/>
                  </a:lnTo>
                  <a:lnTo>
                    <a:pt x="69774" y="166936"/>
                  </a:lnTo>
                  <a:lnTo>
                    <a:pt x="45629" y="206348"/>
                  </a:lnTo>
                  <a:lnTo>
                    <a:pt x="26214" y="248664"/>
                  </a:lnTo>
                  <a:lnTo>
                    <a:pt x="11894" y="293518"/>
                  </a:lnTo>
                  <a:lnTo>
                    <a:pt x="3034" y="340546"/>
                  </a:lnTo>
                  <a:lnTo>
                    <a:pt x="0" y="389381"/>
                  </a:lnTo>
                  <a:lnTo>
                    <a:pt x="3034" y="438217"/>
                  </a:lnTo>
                  <a:lnTo>
                    <a:pt x="11894" y="485245"/>
                  </a:lnTo>
                  <a:lnTo>
                    <a:pt x="26214" y="530099"/>
                  </a:lnTo>
                  <a:lnTo>
                    <a:pt x="45629" y="572415"/>
                  </a:lnTo>
                  <a:lnTo>
                    <a:pt x="69774" y="611827"/>
                  </a:lnTo>
                  <a:lnTo>
                    <a:pt x="98284" y="647970"/>
                  </a:lnTo>
                  <a:lnTo>
                    <a:pt x="130793" y="680479"/>
                  </a:lnTo>
                  <a:lnTo>
                    <a:pt x="166936" y="708989"/>
                  </a:lnTo>
                  <a:lnTo>
                    <a:pt x="206348" y="733134"/>
                  </a:lnTo>
                  <a:lnTo>
                    <a:pt x="248664" y="752549"/>
                  </a:lnTo>
                  <a:lnTo>
                    <a:pt x="293518" y="766869"/>
                  </a:lnTo>
                  <a:lnTo>
                    <a:pt x="340546" y="775729"/>
                  </a:lnTo>
                  <a:lnTo>
                    <a:pt x="389381" y="778763"/>
                  </a:lnTo>
                  <a:lnTo>
                    <a:pt x="438217" y="775729"/>
                  </a:lnTo>
                  <a:lnTo>
                    <a:pt x="485245" y="766869"/>
                  </a:lnTo>
                  <a:lnTo>
                    <a:pt x="530099" y="752549"/>
                  </a:lnTo>
                  <a:lnTo>
                    <a:pt x="572415" y="733134"/>
                  </a:lnTo>
                  <a:lnTo>
                    <a:pt x="611827" y="708989"/>
                  </a:lnTo>
                  <a:lnTo>
                    <a:pt x="647970" y="680479"/>
                  </a:lnTo>
                  <a:lnTo>
                    <a:pt x="680479" y="647970"/>
                  </a:lnTo>
                  <a:lnTo>
                    <a:pt x="708989" y="611827"/>
                  </a:lnTo>
                  <a:lnTo>
                    <a:pt x="733134" y="572415"/>
                  </a:lnTo>
                  <a:lnTo>
                    <a:pt x="752549" y="530099"/>
                  </a:lnTo>
                  <a:lnTo>
                    <a:pt x="766869" y="485245"/>
                  </a:lnTo>
                  <a:lnTo>
                    <a:pt x="775729" y="438217"/>
                  </a:lnTo>
                  <a:lnTo>
                    <a:pt x="778764" y="389381"/>
                  </a:lnTo>
                  <a:lnTo>
                    <a:pt x="775729" y="340546"/>
                  </a:lnTo>
                  <a:lnTo>
                    <a:pt x="766869" y="293518"/>
                  </a:lnTo>
                  <a:lnTo>
                    <a:pt x="752549" y="248664"/>
                  </a:lnTo>
                  <a:lnTo>
                    <a:pt x="733134" y="206348"/>
                  </a:lnTo>
                  <a:lnTo>
                    <a:pt x="708989" y="166936"/>
                  </a:lnTo>
                  <a:lnTo>
                    <a:pt x="680479" y="130793"/>
                  </a:lnTo>
                  <a:lnTo>
                    <a:pt x="647970" y="98284"/>
                  </a:lnTo>
                  <a:lnTo>
                    <a:pt x="611827" y="69774"/>
                  </a:lnTo>
                  <a:lnTo>
                    <a:pt x="572415" y="45629"/>
                  </a:lnTo>
                  <a:lnTo>
                    <a:pt x="530099" y="26214"/>
                  </a:lnTo>
                  <a:lnTo>
                    <a:pt x="485245" y="11894"/>
                  </a:lnTo>
                  <a:lnTo>
                    <a:pt x="438217" y="3034"/>
                  </a:lnTo>
                  <a:lnTo>
                    <a:pt x="38938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4991F7E4-43C8-4C20-2F4D-D0F037C79A44}"/>
                </a:ext>
              </a:extLst>
            </p:cNvPr>
            <p:cNvSpPr/>
            <p:nvPr/>
          </p:nvSpPr>
          <p:spPr>
            <a:xfrm>
              <a:off x="3074670" y="2079498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4">
                  <a:moveTo>
                    <a:pt x="0" y="389381"/>
                  </a:moveTo>
                  <a:lnTo>
                    <a:pt x="3034" y="340546"/>
                  </a:lnTo>
                  <a:lnTo>
                    <a:pt x="11894" y="293518"/>
                  </a:lnTo>
                  <a:lnTo>
                    <a:pt x="26214" y="248664"/>
                  </a:lnTo>
                  <a:lnTo>
                    <a:pt x="45629" y="206348"/>
                  </a:lnTo>
                  <a:lnTo>
                    <a:pt x="69774" y="166936"/>
                  </a:lnTo>
                  <a:lnTo>
                    <a:pt x="98284" y="130793"/>
                  </a:lnTo>
                  <a:lnTo>
                    <a:pt x="130793" y="98284"/>
                  </a:lnTo>
                  <a:lnTo>
                    <a:pt x="166936" y="69774"/>
                  </a:lnTo>
                  <a:lnTo>
                    <a:pt x="206348" y="45629"/>
                  </a:lnTo>
                  <a:lnTo>
                    <a:pt x="248664" y="26214"/>
                  </a:lnTo>
                  <a:lnTo>
                    <a:pt x="293518" y="11894"/>
                  </a:lnTo>
                  <a:lnTo>
                    <a:pt x="340546" y="3034"/>
                  </a:lnTo>
                  <a:lnTo>
                    <a:pt x="389381" y="0"/>
                  </a:lnTo>
                  <a:lnTo>
                    <a:pt x="438217" y="3034"/>
                  </a:lnTo>
                  <a:lnTo>
                    <a:pt x="485245" y="11894"/>
                  </a:lnTo>
                  <a:lnTo>
                    <a:pt x="530099" y="26214"/>
                  </a:lnTo>
                  <a:lnTo>
                    <a:pt x="572415" y="45629"/>
                  </a:lnTo>
                  <a:lnTo>
                    <a:pt x="611827" y="69774"/>
                  </a:lnTo>
                  <a:lnTo>
                    <a:pt x="647970" y="98284"/>
                  </a:lnTo>
                  <a:lnTo>
                    <a:pt x="680479" y="130793"/>
                  </a:lnTo>
                  <a:lnTo>
                    <a:pt x="708989" y="166936"/>
                  </a:lnTo>
                  <a:lnTo>
                    <a:pt x="733134" y="206348"/>
                  </a:lnTo>
                  <a:lnTo>
                    <a:pt x="752549" y="248664"/>
                  </a:lnTo>
                  <a:lnTo>
                    <a:pt x="766869" y="293518"/>
                  </a:lnTo>
                  <a:lnTo>
                    <a:pt x="775729" y="340546"/>
                  </a:lnTo>
                  <a:lnTo>
                    <a:pt x="778764" y="389381"/>
                  </a:lnTo>
                  <a:lnTo>
                    <a:pt x="775729" y="438217"/>
                  </a:lnTo>
                  <a:lnTo>
                    <a:pt x="766869" y="485245"/>
                  </a:lnTo>
                  <a:lnTo>
                    <a:pt x="752549" y="530099"/>
                  </a:lnTo>
                  <a:lnTo>
                    <a:pt x="733134" y="572415"/>
                  </a:lnTo>
                  <a:lnTo>
                    <a:pt x="708989" y="611827"/>
                  </a:lnTo>
                  <a:lnTo>
                    <a:pt x="680479" y="647970"/>
                  </a:lnTo>
                  <a:lnTo>
                    <a:pt x="647970" y="680479"/>
                  </a:lnTo>
                  <a:lnTo>
                    <a:pt x="611827" y="708989"/>
                  </a:lnTo>
                  <a:lnTo>
                    <a:pt x="572415" y="733134"/>
                  </a:lnTo>
                  <a:lnTo>
                    <a:pt x="530099" y="752549"/>
                  </a:lnTo>
                  <a:lnTo>
                    <a:pt x="485245" y="766869"/>
                  </a:lnTo>
                  <a:lnTo>
                    <a:pt x="438217" y="775729"/>
                  </a:lnTo>
                  <a:lnTo>
                    <a:pt x="389381" y="778763"/>
                  </a:lnTo>
                  <a:lnTo>
                    <a:pt x="340546" y="775729"/>
                  </a:lnTo>
                  <a:lnTo>
                    <a:pt x="293518" y="766869"/>
                  </a:lnTo>
                  <a:lnTo>
                    <a:pt x="248664" y="752549"/>
                  </a:lnTo>
                  <a:lnTo>
                    <a:pt x="206348" y="733134"/>
                  </a:lnTo>
                  <a:lnTo>
                    <a:pt x="166936" y="708989"/>
                  </a:lnTo>
                  <a:lnTo>
                    <a:pt x="130793" y="680479"/>
                  </a:lnTo>
                  <a:lnTo>
                    <a:pt x="98284" y="647970"/>
                  </a:lnTo>
                  <a:lnTo>
                    <a:pt x="69774" y="611827"/>
                  </a:lnTo>
                  <a:lnTo>
                    <a:pt x="45629" y="572415"/>
                  </a:lnTo>
                  <a:lnTo>
                    <a:pt x="26214" y="530099"/>
                  </a:lnTo>
                  <a:lnTo>
                    <a:pt x="11894" y="485245"/>
                  </a:lnTo>
                  <a:lnTo>
                    <a:pt x="3034" y="438217"/>
                  </a:lnTo>
                  <a:lnTo>
                    <a:pt x="0" y="389381"/>
                  </a:lnTo>
                  <a:close/>
                </a:path>
              </a:pathLst>
            </a:custGeom>
            <a:ln w="31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4">
              <a:extLst>
                <a:ext uri="{FF2B5EF4-FFF2-40B4-BE49-F238E27FC236}">
                  <a16:creationId xmlns:a16="http://schemas.microsoft.com/office/drawing/2014/main" id="{42370EDB-457E-CE56-264E-286485B7F21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8584" y="2212848"/>
              <a:ext cx="713232" cy="530351"/>
            </a:xfrm>
            <a:prstGeom prst="rect">
              <a:avLst/>
            </a:prstGeom>
          </p:spPr>
        </p:pic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81447B8E-11AE-806C-C7DD-B45EEDD01711}"/>
                </a:ext>
              </a:extLst>
            </p:cNvPr>
            <p:cNvSpPr/>
            <p:nvPr/>
          </p:nvSpPr>
          <p:spPr>
            <a:xfrm>
              <a:off x="3928872" y="2337816"/>
              <a:ext cx="78105" cy="311150"/>
            </a:xfrm>
            <a:custGeom>
              <a:avLst/>
              <a:gdLst/>
              <a:ahLst/>
              <a:cxnLst/>
              <a:rect l="l" t="t" r="r" b="b"/>
              <a:pathLst>
                <a:path w="78104" h="311150">
                  <a:moveTo>
                    <a:pt x="0" y="0"/>
                  </a:moveTo>
                  <a:lnTo>
                    <a:pt x="7969" y="25538"/>
                  </a:lnTo>
                  <a:lnTo>
                    <a:pt x="21272" y="94011"/>
                  </a:lnTo>
                  <a:lnTo>
                    <a:pt x="24002" y="193202"/>
                  </a:lnTo>
                  <a:lnTo>
                    <a:pt x="253" y="310896"/>
                  </a:lnTo>
                  <a:lnTo>
                    <a:pt x="77724" y="156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22647E9F-7C8A-EC9A-E288-F960907BFAC2}"/>
                </a:ext>
              </a:extLst>
            </p:cNvPr>
            <p:cNvSpPr/>
            <p:nvPr/>
          </p:nvSpPr>
          <p:spPr>
            <a:xfrm>
              <a:off x="3928872" y="2337816"/>
              <a:ext cx="78105" cy="311150"/>
            </a:xfrm>
            <a:custGeom>
              <a:avLst/>
              <a:gdLst/>
              <a:ahLst/>
              <a:cxnLst/>
              <a:rect l="l" t="t" r="r" b="b"/>
              <a:pathLst>
                <a:path w="78104" h="311150">
                  <a:moveTo>
                    <a:pt x="253" y="310896"/>
                  </a:moveTo>
                  <a:lnTo>
                    <a:pt x="28700" y="254277"/>
                  </a:lnTo>
                  <a:lnTo>
                    <a:pt x="53514" y="204755"/>
                  </a:lnTo>
                  <a:lnTo>
                    <a:pt x="71066" y="169664"/>
                  </a:lnTo>
                  <a:lnTo>
                    <a:pt x="77724" y="156337"/>
                  </a:lnTo>
                  <a:lnTo>
                    <a:pt x="0" y="0"/>
                  </a:lnTo>
                  <a:lnTo>
                    <a:pt x="7969" y="25538"/>
                  </a:lnTo>
                  <a:lnTo>
                    <a:pt x="21272" y="94011"/>
                  </a:lnTo>
                  <a:lnTo>
                    <a:pt x="24002" y="193202"/>
                  </a:lnTo>
                  <a:lnTo>
                    <a:pt x="253" y="310896"/>
                  </a:lnTo>
                  <a:close/>
                </a:path>
              </a:pathLst>
            </a:custGeom>
            <a:ln w="399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28">
            <a:extLst>
              <a:ext uri="{FF2B5EF4-FFF2-40B4-BE49-F238E27FC236}">
                <a16:creationId xmlns:a16="http://schemas.microsoft.com/office/drawing/2014/main" id="{86666F40-24CB-AC45-7E38-D5A825030234}"/>
              </a:ext>
            </a:extLst>
          </p:cNvPr>
          <p:cNvGrpSpPr/>
          <p:nvPr/>
        </p:nvGrpSpPr>
        <p:grpSpPr>
          <a:xfrm>
            <a:off x="5625754" y="3025775"/>
            <a:ext cx="2743200" cy="2727325"/>
            <a:chOff x="2563241" y="3025775"/>
            <a:chExt cx="2743200" cy="2727325"/>
          </a:xfrm>
        </p:grpSpPr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EE4256D8-8FF9-4E96-71B8-0765C067787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4951476"/>
              <a:ext cx="842771" cy="801624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C9CFB38E-00DA-EFF9-08BF-247FACD882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9957" y="3601071"/>
              <a:ext cx="746313" cy="650556"/>
            </a:xfrm>
            <a:prstGeom prst="rect">
              <a:avLst/>
            </a:prstGeom>
          </p:spPr>
        </p:pic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FFB4EE1F-D2D5-12E8-1D33-5A36AB92DDBF}"/>
                </a:ext>
              </a:extLst>
            </p:cNvPr>
            <p:cNvSpPr/>
            <p:nvPr/>
          </p:nvSpPr>
          <p:spPr>
            <a:xfrm>
              <a:off x="2563241" y="3025775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900048" y="0"/>
                  </a:moveTo>
                  <a:lnTo>
                    <a:pt x="0" y="899922"/>
                  </a:lnTo>
                  <a:lnTo>
                    <a:pt x="900048" y="1799970"/>
                  </a:lnTo>
                  <a:lnTo>
                    <a:pt x="1799970" y="899922"/>
                  </a:lnTo>
                  <a:lnTo>
                    <a:pt x="900048" y="0"/>
                  </a:lnTo>
                  <a:close/>
                </a:path>
              </a:pathLst>
            </a:custGeom>
            <a:solidFill>
              <a:srgbClr val="D4D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31F025D6-89E5-73DD-46F7-4016F55CE5BB}"/>
                </a:ext>
              </a:extLst>
            </p:cNvPr>
            <p:cNvSpPr/>
            <p:nvPr/>
          </p:nvSpPr>
          <p:spPr>
            <a:xfrm>
              <a:off x="2799588" y="3297936"/>
              <a:ext cx="1419225" cy="1234440"/>
            </a:xfrm>
            <a:custGeom>
              <a:avLst/>
              <a:gdLst/>
              <a:ahLst/>
              <a:cxnLst/>
              <a:rect l="l" t="t" r="r" b="b"/>
              <a:pathLst>
                <a:path w="1419225" h="1234439">
                  <a:moveTo>
                    <a:pt x="709422" y="0"/>
                  </a:moveTo>
                  <a:lnTo>
                    <a:pt x="658758" y="1549"/>
                  </a:lnTo>
                  <a:lnTo>
                    <a:pt x="609057" y="6129"/>
                  </a:lnTo>
                  <a:lnTo>
                    <a:pt x="560436" y="13634"/>
                  </a:lnTo>
                  <a:lnTo>
                    <a:pt x="513017" y="23961"/>
                  </a:lnTo>
                  <a:lnTo>
                    <a:pt x="466920" y="37004"/>
                  </a:lnTo>
                  <a:lnTo>
                    <a:pt x="422263" y="52658"/>
                  </a:lnTo>
                  <a:lnTo>
                    <a:pt x="379169" y="70821"/>
                  </a:lnTo>
                  <a:lnTo>
                    <a:pt x="337756" y="91387"/>
                  </a:lnTo>
                  <a:lnTo>
                    <a:pt x="298145" y="114251"/>
                  </a:lnTo>
                  <a:lnTo>
                    <a:pt x="260456" y="139310"/>
                  </a:lnTo>
                  <a:lnTo>
                    <a:pt x="224808" y="166459"/>
                  </a:lnTo>
                  <a:lnTo>
                    <a:pt x="191322" y="195593"/>
                  </a:lnTo>
                  <a:lnTo>
                    <a:pt x="160118" y="226607"/>
                  </a:lnTo>
                  <a:lnTo>
                    <a:pt x="131317" y="259398"/>
                  </a:lnTo>
                  <a:lnTo>
                    <a:pt x="105037" y="293861"/>
                  </a:lnTo>
                  <a:lnTo>
                    <a:pt x="81399" y="329892"/>
                  </a:lnTo>
                  <a:lnTo>
                    <a:pt x="60524" y="367385"/>
                  </a:lnTo>
                  <a:lnTo>
                    <a:pt x="42530" y="406238"/>
                  </a:lnTo>
                  <a:lnTo>
                    <a:pt x="27539" y="446344"/>
                  </a:lnTo>
                  <a:lnTo>
                    <a:pt x="15671" y="487599"/>
                  </a:lnTo>
                  <a:lnTo>
                    <a:pt x="7045" y="529900"/>
                  </a:lnTo>
                  <a:lnTo>
                    <a:pt x="1781" y="573142"/>
                  </a:lnTo>
                  <a:lnTo>
                    <a:pt x="0" y="617219"/>
                  </a:lnTo>
                  <a:lnTo>
                    <a:pt x="1781" y="661297"/>
                  </a:lnTo>
                  <a:lnTo>
                    <a:pt x="7045" y="704539"/>
                  </a:lnTo>
                  <a:lnTo>
                    <a:pt x="15671" y="746840"/>
                  </a:lnTo>
                  <a:lnTo>
                    <a:pt x="27539" y="788095"/>
                  </a:lnTo>
                  <a:lnTo>
                    <a:pt x="42530" y="828201"/>
                  </a:lnTo>
                  <a:lnTo>
                    <a:pt x="60524" y="867054"/>
                  </a:lnTo>
                  <a:lnTo>
                    <a:pt x="81399" y="904547"/>
                  </a:lnTo>
                  <a:lnTo>
                    <a:pt x="105037" y="940578"/>
                  </a:lnTo>
                  <a:lnTo>
                    <a:pt x="131317" y="975041"/>
                  </a:lnTo>
                  <a:lnTo>
                    <a:pt x="160118" y="1007832"/>
                  </a:lnTo>
                  <a:lnTo>
                    <a:pt x="191322" y="1038846"/>
                  </a:lnTo>
                  <a:lnTo>
                    <a:pt x="224808" y="1067980"/>
                  </a:lnTo>
                  <a:lnTo>
                    <a:pt x="260456" y="1095129"/>
                  </a:lnTo>
                  <a:lnTo>
                    <a:pt x="298145" y="1120188"/>
                  </a:lnTo>
                  <a:lnTo>
                    <a:pt x="337756" y="1143052"/>
                  </a:lnTo>
                  <a:lnTo>
                    <a:pt x="379169" y="1163618"/>
                  </a:lnTo>
                  <a:lnTo>
                    <a:pt x="422263" y="1181781"/>
                  </a:lnTo>
                  <a:lnTo>
                    <a:pt x="466920" y="1197435"/>
                  </a:lnTo>
                  <a:lnTo>
                    <a:pt x="513017" y="1210478"/>
                  </a:lnTo>
                  <a:lnTo>
                    <a:pt x="560436" y="1220805"/>
                  </a:lnTo>
                  <a:lnTo>
                    <a:pt x="609057" y="1228310"/>
                  </a:lnTo>
                  <a:lnTo>
                    <a:pt x="658758" y="1232890"/>
                  </a:lnTo>
                  <a:lnTo>
                    <a:pt x="709422" y="1234439"/>
                  </a:lnTo>
                  <a:lnTo>
                    <a:pt x="760085" y="1232890"/>
                  </a:lnTo>
                  <a:lnTo>
                    <a:pt x="809786" y="1228310"/>
                  </a:lnTo>
                  <a:lnTo>
                    <a:pt x="858407" y="1220805"/>
                  </a:lnTo>
                  <a:lnTo>
                    <a:pt x="905826" y="1210478"/>
                  </a:lnTo>
                  <a:lnTo>
                    <a:pt x="951923" y="1197435"/>
                  </a:lnTo>
                  <a:lnTo>
                    <a:pt x="996580" y="1181781"/>
                  </a:lnTo>
                  <a:lnTo>
                    <a:pt x="1039674" y="1163618"/>
                  </a:lnTo>
                  <a:lnTo>
                    <a:pt x="1081087" y="1143052"/>
                  </a:lnTo>
                  <a:lnTo>
                    <a:pt x="1120698" y="1120188"/>
                  </a:lnTo>
                  <a:lnTo>
                    <a:pt x="1158387" y="1095129"/>
                  </a:lnTo>
                  <a:lnTo>
                    <a:pt x="1194035" y="1067980"/>
                  </a:lnTo>
                  <a:lnTo>
                    <a:pt x="1227521" y="1038846"/>
                  </a:lnTo>
                  <a:lnTo>
                    <a:pt x="1258725" y="1007832"/>
                  </a:lnTo>
                  <a:lnTo>
                    <a:pt x="1287526" y="975041"/>
                  </a:lnTo>
                  <a:lnTo>
                    <a:pt x="1313806" y="940578"/>
                  </a:lnTo>
                  <a:lnTo>
                    <a:pt x="1337444" y="904547"/>
                  </a:lnTo>
                  <a:lnTo>
                    <a:pt x="1358319" y="867054"/>
                  </a:lnTo>
                  <a:lnTo>
                    <a:pt x="1376313" y="828201"/>
                  </a:lnTo>
                  <a:lnTo>
                    <a:pt x="1391304" y="788095"/>
                  </a:lnTo>
                  <a:lnTo>
                    <a:pt x="1403172" y="746840"/>
                  </a:lnTo>
                  <a:lnTo>
                    <a:pt x="1411798" y="704539"/>
                  </a:lnTo>
                  <a:lnTo>
                    <a:pt x="1417062" y="661297"/>
                  </a:lnTo>
                  <a:lnTo>
                    <a:pt x="1418844" y="617219"/>
                  </a:lnTo>
                  <a:lnTo>
                    <a:pt x="1417062" y="573142"/>
                  </a:lnTo>
                  <a:lnTo>
                    <a:pt x="1411798" y="529900"/>
                  </a:lnTo>
                  <a:lnTo>
                    <a:pt x="1403172" y="487599"/>
                  </a:lnTo>
                  <a:lnTo>
                    <a:pt x="1391304" y="446344"/>
                  </a:lnTo>
                  <a:lnTo>
                    <a:pt x="1376313" y="406238"/>
                  </a:lnTo>
                  <a:lnTo>
                    <a:pt x="1358319" y="367385"/>
                  </a:lnTo>
                  <a:lnTo>
                    <a:pt x="1337444" y="329892"/>
                  </a:lnTo>
                  <a:lnTo>
                    <a:pt x="1313806" y="293861"/>
                  </a:lnTo>
                  <a:lnTo>
                    <a:pt x="1287526" y="259398"/>
                  </a:lnTo>
                  <a:lnTo>
                    <a:pt x="1258725" y="226607"/>
                  </a:lnTo>
                  <a:lnTo>
                    <a:pt x="1227521" y="195593"/>
                  </a:lnTo>
                  <a:lnTo>
                    <a:pt x="1194035" y="166459"/>
                  </a:lnTo>
                  <a:lnTo>
                    <a:pt x="1158387" y="139310"/>
                  </a:lnTo>
                  <a:lnTo>
                    <a:pt x="1120698" y="114251"/>
                  </a:lnTo>
                  <a:lnTo>
                    <a:pt x="1081087" y="91387"/>
                  </a:lnTo>
                  <a:lnTo>
                    <a:pt x="1039674" y="70821"/>
                  </a:lnTo>
                  <a:lnTo>
                    <a:pt x="996580" y="52658"/>
                  </a:lnTo>
                  <a:lnTo>
                    <a:pt x="951923" y="37004"/>
                  </a:lnTo>
                  <a:lnTo>
                    <a:pt x="905826" y="23961"/>
                  </a:lnTo>
                  <a:lnTo>
                    <a:pt x="858407" y="13634"/>
                  </a:lnTo>
                  <a:lnTo>
                    <a:pt x="809786" y="6129"/>
                  </a:lnTo>
                  <a:lnTo>
                    <a:pt x="760085" y="1549"/>
                  </a:lnTo>
                  <a:lnTo>
                    <a:pt x="709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3">
            <a:extLst>
              <a:ext uri="{FF2B5EF4-FFF2-40B4-BE49-F238E27FC236}">
                <a16:creationId xmlns:a16="http://schemas.microsoft.com/office/drawing/2014/main" id="{5AB39B71-A602-FE19-6381-08AC168CDC4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8913" y="3616452"/>
            <a:ext cx="737615" cy="635507"/>
          </a:xfrm>
          <a:prstGeom prst="rect">
            <a:avLst/>
          </a:prstGeom>
        </p:spPr>
      </p:pic>
      <p:sp>
        <p:nvSpPr>
          <p:cNvPr id="37" name="object 34">
            <a:extLst>
              <a:ext uri="{FF2B5EF4-FFF2-40B4-BE49-F238E27FC236}">
                <a16:creationId xmlns:a16="http://schemas.microsoft.com/office/drawing/2014/main" id="{9CBC66BA-B9EE-6194-78F3-7B4091C50055}"/>
              </a:ext>
            </a:extLst>
          </p:cNvPr>
          <p:cNvSpPr txBox="1">
            <a:spLocks/>
          </p:cNvSpPr>
          <p:nvPr/>
        </p:nvSpPr>
        <p:spPr>
          <a:xfrm>
            <a:off x="7254274" y="2158441"/>
            <a:ext cx="223583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en-IN" sz="1800" spc="-5">
                <a:solidFill>
                  <a:srgbClr val="4471C4"/>
                </a:solidFill>
                <a:latin typeface="Tahoma"/>
                <a:cs typeface="Tahoma"/>
              </a:rPr>
              <a:t>Compliances</a:t>
            </a:r>
            <a:r>
              <a:rPr lang="en-IN" sz="1800" spc="-4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lang="en-IN" sz="1800">
                <a:solidFill>
                  <a:srgbClr val="4471C4"/>
                </a:solidFill>
                <a:latin typeface="Tahoma"/>
                <a:cs typeface="Tahoma"/>
              </a:rPr>
              <a:t>–</a:t>
            </a:r>
            <a:endParaRPr lang="en-IN" sz="1800">
              <a:latin typeface="Tahoma"/>
              <a:cs typeface="Tahoma"/>
            </a:endParaRPr>
          </a:p>
          <a:p>
            <a:pPr marL="12700">
              <a:lnSpc>
                <a:spcPts val="1945"/>
              </a:lnSpc>
            </a:pPr>
            <a:r>
              <a:rPr lang="en-IN" sz="1800" spc="-5">
                <a:solidFill>
                  <a:srgbClr val="4471C4"/>
                </a:solidFill>
                <a:latin typeface="Tahoma"/>
                <a:cs typeface="Tahoma"/>
              </a:rPr>
              <a:t>External</a:t>
            </a:r>
            <a:r>
              <a:rPr lang="en-IN" sz="1800" spc="-5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lang="en-IN" sz="1800">
                <a:solidFill>
                  <a:srgbClr val="4471C4"/>
                </a:solidFill>
                <a:latin typeface="Tahoma"/>
                <a:cs typeface="Tahoma"/>
              </a:rPr>
              <a:t>&amp;</a:t>
            </a:r>
            <a:r>
              <a:rPr lang="en-IN" sz="1800" spc="-50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lang="en-IN" sz="1800" spc="-5">
                <a:solidFill>
                  <a:srgbClr val="4471C4"/>
                </a:solidFill>
                <a:latin typeface="Tahoma"/>
                <a:cs typeface="Tahoma"/>
              </a:rPr>
              <a:t>Internal</a:t>
            </a:r>
            <a:endParaRPr lang="en-IN" sz="1800">
              <a:latin typeface="Tahoma"/>
              <a:cs typeface="Tahoma"/>
            </a:endParaRPr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8DCCF042-0942-E1A0-E878-FBA879D8F149}"/>
              </a:ext>
            </a:extLst>
          </p:cNvPr>
          <p:cNvSpPr txBox="1"/>
          <p:nvPr/>
        </p:nvSpPr>
        <p:spPr>
          <a:xfrm>
            <a:off x="6152423" y="3536442"/>
            <a:ext cx="840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ahoma"/>
                <a:cs typeface="Tahoma"/>
              </a:rPr>
              <a:t>A</a:t>
            </a:r>
            <a:r>
              <a:rPr sz="1200" b="1" spc="-5" dirty="0">
                <a:latin typeface="Tahoma"/>
                <a:cs typeface="Tahoma"/>
              </a:rPr>
              <a:t>d</a:t>
            </a:r>
            <a:r>
              <a:rPr sz="1200" b="1" dirty="0">
                <a:latin typeface="Tahoma"/>
                <a:cs typeface="Tahoma"/>
              </a:rPr>
              <a:t>d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V</a:t>
            </a:r>
            <a:r>
              <a:rPr sz="1200" b="1" dirty="0">
                <a:latin typeface="Tahoma"/>
                <a:cs typeface="Tahoma"/>
              </a:rPr>
              <a:t>alu</a:t>
            </a:r>
            <a:r>
              <a:rPr sz="1200" b="1" spc="-10" dirty="0">
                <a:latin typeface="Tahoma"/>
                <a:cs typeface="Tahoma"/>
              </a:rPr>
              <a:t>e</a:t>
            </a:r>
            <a:r>
              <a:rPr sz="1200" b="1" dirty="0">
                <a:latin typeface="Tahoma"/>
                <a:cs typeface="Tahoma"/>
              </a:rPr>
              <a:t>,  </a:t>
            </a:r>
            <a:r>
              <a:rPr sz="1200" b="1" spc="-5" dirty="0">
                <a:latin typeface="Tahoma"/>
                <a:cs typeface="Tahoma"/>
              </a:rPr>
              <a:t>Help 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Achieve </a:t>
            </a:r>
            <a:r>
              <a:rPr sz="1200" b="1" dirty="0">
                <a:latin typeface="Tahoma"/>
                <a:cs typeface="Tahoma"/>
              </a:rPr>
              <a:t> Ob</a:t>
            </a:r>
            <a:r>
              <a:rPr sz="1200" b="1" spc="-10" dirty="0">
                <a:latin typeface="Tahoma"/>
                <a:cs typeface="Tahoma"/>
              </a:rPr>
              <a:t>j</a:t>
            </a:r>
            <a:r>
              <a:rPr sz="1200" b="1" spc="-5" dirty="0">
                <a:latin typeface="Tahoma"/>
                <a:cs typeface="Tahoma"/>
              </a:rPr>
              <a:t>ec</a:t>
            </a:r>
            <a:r>
              <a:rPr sz="1200" b="1" spc="5" dirty="0">
                <a:latin typeface="Tahoma"/>
                <a:cs typeface="Tahoma"/>
              </a:rPr>
              <a:t>t</a:t>
            </a:r>
            <a:r>
              <a:rPr sz="1200" b="1" dirty="0">
                <a:latin typeface="Tahoma"/>
                <a:cs typeface="Tahoma"/>
              </a:rPr>
              <a:t>iv</a:t>
            </a:r>
            <a:r>
              <a:rPr sz="1200" b="1" spc="-10" dirty="0">
                <a:latin typeface="Tahoma"/>
                <a:cs typeface="Tahoma"/>
              </a:rPr>
              <a:t>e</a:t>
            </a:r>
            <a:r>
              <a:rPr sz="1200" b="1" dirty="0">
                <a:latin typeface="Tahoma"/>
                <a:cs typeface="Tahoma"/>
              </a:rPr>
              <a:t>s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AF768E76-F56D-4820-81B6-3223226BD3A0}"/>
              </a:ext>
            </a:extLst>
          </p:cNvPr>
          <p:cNvSpPr txBox="1"/>
          <p:nvPr/>
        </p:nvSpPr>
        <p:spPr>
          <a:xfrm>
            <a:off x="3511280" y="2469007"/>
            <a:ext cx="1912620" cy="739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b="1" dirty="0">
                <a:solidFill>
                  <a:srgbClr val="A6A6A6"/>
                </a:solidFill>
                <a:latin typeface="Tahoma"/>
                <a:cs typeface="Tahoma"/>
              </a:rPr>
              <a:t>Governance </a:t>
            </a:r>
            <a:r>
              <a:rPr sz="1800" b="1" spc="5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A6A6A6"/>
                </a:solidFill>
                <a:latin typeface="Tahoma"/>
                <a:cs typeface="Tahoma"/>
              </a:rPr>
              <a:t>Processes &amp; </a:t>
            </a:r>
            <a:r>
              <a:rPr sz="1800" b="1" spc="5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A6A6A6"/>
                </a:solidFill>
                <a:latin typeface="Tahoma"/>
                <a:cs typeface="Tahoma"/>
              </a:rPr>
              <a:t>Ethical</a:t>
            </a:r>
            <a:r>
              <a:rPr sz="1800" b="1" spc="-85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A6A6A6"/>
                </a:solidFill>
                <a:latin typeface="Tahoma"/>
                <a:cs typeface="Tahoma"/>
              </a:rPr>
              <a:t>Practices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7A2E43-C9C6-1FFF-3DEE-21D72657804E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Objectives of Internal Audit 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7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4DCC9DD3-4A90-FF4B-6170-2710C00825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0228" y="2018020"/>
            <a:ext cx="6879933" cy="4049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669D3-ACF3-0D5A-06A5-DCE33546188F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Three Lines of Defense 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5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8B4F5004-78EB-2C55-6D88-FBB8B29C53A6}"/>
              </a:ext>
            </a:extLst>
          </p:cNvPr>
          <p:cNvSpPr txBox="1"/>
          <p:nvPr/>
        </p:nvSpPr>
        <p:spPr>
          <a:xfrm>
            <a:off x="1877073" y="2781681"/>
            <a:ext cx="61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atory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DA991789-8C7B-C6D5-331A-B4666F3E557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0814" y="2249423"/>
            <a:ext cx="485406" cy="1453133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4395EA35-C74B-C12D-020D-350FD7300B5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4723" y="2065007"/>
            <a:ext cx="6368179" cy="1869224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98B66E32-D646-A629-62D6-12A7EDD8B024}"/>
              </a:ext>
            </a:extLst>
          </p:cNvPr>
          <p:cNvSpPr txBox="1"/>
          <p:nvPr/>
        </p:nvSpPr>
        <p:spPr>
          <a:xfrm>
            <a:off x="3331825" y="2283307"/>
            <a:ext cx="6174740" cy="129522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1300" algn="l"/>
              </a:tabLst>
            </a:pPr>
            <a:r>
              <a:rPr sz="20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Section</a:t>
            </a:r>
            <a:r>
              <a:rPr sz="20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138</a:t>
            </a:r>
            <a:r>
              <a:rPr sz="2000" spc="3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-</a:t>
            </a:r>
            <a:r>
              <a:rPr sz="2000" spc="6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Mandatory</a:t>
            </a:r>
            <a:r>
              <a:rPr sz="2000" spc="2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Internal</a:t>
            </a:r>
            <a:r>
              <a:rPr sz="2000" spc="4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Audit</a:t>
            </a:r>
            <a:endParaRPr sz="2000" dirty="0">
              <a:latin typeface="Book Antiqua" panose="02040602050305030304" pitchFamily="18" charset="0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sz="20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Section</a:t>
            </a:r>
            <a:r>
              <a:rPr sz="20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139</a:t>
            </a:r>
            <a:r>
              <a:rPr sz="2000" spc="3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-</a:t>
            </a:r>
            <a:r>
              <a:rPr sz="2000" spc="7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Rotation</a:t>
            </a:r>
            <a:r>
              <a:rPr sz="2000" spc="3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of</a:t>
            </a:r>
            <a:r>
              <a:rPr sz="2000" spc="6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Statutory</a:t>
            </a:r>
            <a:r>
              <a:rPr sz="20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Auditors</a:t>
            </a:r>
            <a:endParaRPr sz="2000" dirty="0">
              <a:latin typeface="Book Antiqua" panose="02040602050305030304" pitchFamily="18" charset="0"/>
              <a:cs typeface="Cambria"/>
            </a:endParaRPr>
          </a:p>
          <a:p>
            <a:pPr marL="241300" indent="-228600">
              <a:lnSpc>
                <a:spcPts val="2320"/>
              </a:lnSpc>
              <a:spcBef>
                <a:spcPts val="215"/>
              </a:spcBef>
              <a:buChar char="•"/>
              <a:tabLst>
                <a:tab pos="241300" algn="l"/>
              </a:tabLst>
            </a:pPr>
            <a:r>
              <a:rPr sz="20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Section</a:t>
            </a:r>
            <a:r>
              <a:rPr sz="2000" spc="39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144</a:t>
            </a:r>
            <a:r>
              <a:rPr sz="2000" spc="40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-</a:t>
            </a:r>
            <a:r>
              <a:rPr sz="2000" spc="40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Statutory</a:t>
            </a:r>
            <a:r>
              <a:rPr sz="2000" spc="39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Auditors</a:t>
            </a:r>
            <a:r>
              <a:rPr sz="2000" spc="39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not</a:t>
            </a:r>
            <a:r>
              <a:rPr sz="2000" spc="409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to</a:t>
            </a:r>
            <a:r>
              <a:rPr sz="2000" spc="409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be</a:t>
            </a:r>
            <a:r>
              <a:rPr sz="2000" spc="4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lang="en-US" sz="2000" spc="4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nternal</a:t>
            </a:r>
            <a:r>
              <a:rPr lang="en-IN" sz="2000" spc="1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Auditors</a:t>
            </a:r>
            <a:r>
              <a:rPr sz="2000" spc="3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for</a:t>
            </a:r>
            <a:r>
              <a:rPr sz="20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related</a:t>
            </a:r>
            <a:r>
              <a:rPr sz="2000" spc="3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entities</a:t>
            </a:r>
            <a:endParaRPr sz="2000" dirty="0">
              <a:latin typeface="Book Antiqua" panose="02040602050305030304" pitchFamily="18" charset="0"/>
              <a:cs typeface="Cambria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99F3D87C-EFBA-F8EF-FD22-F75DB6DDB76A}"/>
              </a:ext>
            </a:extLst>
          </p:cNvPr>
          <p:cNvSpPr txBox="1"/>
          <p:nvPr/>
        </p:nvSpPr>
        <p:spPr>
          <a:xfrm>
            <a:off x="1803425" y="5128386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ds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E2C8D89-9E31-95D8-54E8-709F992320F9}"/>
              </a:ext>
            </a:extLst>
          </p:cNvPr>
          <p:cNvSpPr txBox="1"/>
          <p:nvPr/>
        </p:nvSpPr>
        <p:spPr>
          <a:xfrm>
            <a:off x="1889176" y="5384393"/>
            <a:ext cx="23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2" name="object 10">
            <a:extLst>
              <a:ext uri="{FF2B5EF4-FFF2-40B4-BE49-F238E27FC236}">
                <a16:creationId xmlns:a16="http://schemas.microsoft.com/office/drawing/2014/main" id="{B1DB9E60-F8B7-E70C-AFF4-12E0845B0B8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0814" y="4248911"/>
            <a:ext cx="487187" cy="1855470"/>
          </a:xfrm>
          <a:prstGeom prst="rect">
            <a:avLst/>
          </a:prstGeom>
        </p:spPr>
      </p:pic>
      <p:pic>
        <p:nvPicPr>
          <p:cNvPr id="13" name="object 11">
            <a:extLst>
              <a:ext uri="{FF2B5EF4-FFF2-40B4-BE49-F238E27FC236}">
                <a16:creationId xmlns:a16="http://schemas.microsoft.com/office/drawing/2014/main" id="{5FB00171-7F62-F52B-3051-5DB674DB4DC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4750" y="4136121"/>
            <a:ext cx="6365081" cy="2201460"/>
          </a:xfrm>
          <a:prstGeom prst="rect">
            <a:avLst/>
          </a:prstGeom>
        </p:spPr>
      </p:pic>
      <p:sp>
        <p:nvSpPr>
          <p:cNvPr id="14" name="object 12">
            <a:extLst>
              <a:ext uri="{FF2B5EF4-FFF2-40B4-BE49-F238E27FC236}">
                <a16:creationId xmlns:a16="http://schemas.microsoft.com/office/drawing/2014/main" id="{B8D5BF30-582E-537E-B99F-B8EBDBF422D1}"/>
              </a:ext>
            </a:extLst>
          </p:cNvPr>
          <p:cNvSpPr txBox="1"/>
          <p:nvPr/>
        </p:nvSpPr>
        <p:spPr>
          <a:xfrm>
            <a:off x="3324841" y="4310634"/>
            <a:ext cx="6191885" cy="17316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90"/>
              </a:spcBef>
              <a:buChar char="•"/>
              <a:tabLst>
                <a:tab pos="185420" algn="l"/>
              </a:tabLst>
            </a:pPr>
            <a:r>
              <a:rPr sz="1800" spc="10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IFC</a:t>
            </a:r>
            <a:r>
              <a:rPr sz="18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and</a:t>
            </a:r>
            <a:r>
              <a:rPr sz="1800" spc="4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ICFR</a:t>
            </a:r>
            <a:r>
              <a:rPr sz="1800" spc="4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responsibilities</a:t>
            </a:r>
            <a:r>
              <a:rPr sz="1800" spc="3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on</a:t>
            </a:r>
            <a:r>
              <a:rPr sz="1800" spc="5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Boards</a:t>
            </a:r>
            <a:r>
              <a:rPr sz="1800" spc="3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and Auditors</a:t>
            </a:r>
            <a:endParaRPr sz="1800" dirty="0">
              <a:latin typeface="Book Antiqua" panose="02040602050305030304" pitchFamily="18" charset="0"/>
              <a:cs typeface="Cambria"/>
            </a:endParaRPr>
          </a:p>
          <a:p>
            <a:pPr marL="184785" marR="5080" indent="-172720">
              <a:lnSpc>
                <a:spcPts val="2000"/>
              </a:lnSpc>
              <a:spcBef>
                <a:spcPts val="395"/>
              </a:spcBef>
              <a:buChar char="•"/>
              <a:tabLst>
                <a:tab pos="185420" algn="l"/>
                <a:tab pos="795655" algn="l"/>
                <a:tab pos="1932939" algn="l"/>
                <a:tab pos="2357755" algn="l"/>
                <a:tab pos="3118485" algn="l"/>
                <a:tab pos="4399280" algn="l"/>
                <a:tab pos="4824095" algn="l"/>
                <a:tab pos="5214620" algn="l"/>
                <a:tab pos="5735320" algn="l"/>
              </a:tabLst>
            </a:pPr>
            <a:r>
              <a:rPr sz="1800" spc="5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S</a:t>
            </a:r>
            <a:r>
              <a:rPr sz="1800" spc="6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E</a:t>
            </a:r>
            <a:r>
              <a:rPr sz="1800" spc="1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BI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	</a:t>
            </a:r>
            <a:r>
              <a:rPr sz="1800" spc="8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d</a:t>
            </a:r>
            <a:r>
              <a:rPr sz="18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</a:t>
            </a:r>
            <a:r>
              <a:rPr sz="1800" spc="-2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r</a:t>
            </a:r>
            <a:r>
              <a:rPr sz="1800" spc="-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ct</a:t>
            </a:r>
            <a:r>
              <a:rPr sz="1800" spc="2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io</a:t>
            </a:r>
            <a:r>
              <a:rPr sz="1800" spc="2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s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	</a:t>
            </a:r>
            <a:r>
              <a:rPr sz="18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for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	</a:t>
            </a:r>
            <a:r>
              <a:rPr sz="1800" spc="3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Listed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	</a:t>
            </a:r>
            <a:r>
              <a:rPr sz="1800" spc="10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Co</a:t>
            </a:r>
            <a:r>
              <a:rPr sz="1800" spc="15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m</a:t>
            </a:r>
            <a:r>
              <a:rPr sz="1800" spc="4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pan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ie</a:t>
            </a:r>
            <a:r>
              <a:rPr sz="1800" spc="-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s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	</a:t>
            </a:r>
            <a:r>
              <a:rPr sz="18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for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	</a:t>
            </a:r>
            <a:r>
              <a:rPr sz="1800" spc="10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</a:t>
            </a:r>
            <a:r>
              <a:rPr sz="1800" spc="19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	</a:t>
            </a:r>
            <a:r>
              <a:rPr sz="1800" spc="5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and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	</a:t>
            </a:r>
            <a:r>
              <a:rPr sz="1800" spc="7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R</a:t>
            </a:r>
            <a:r>
              <a:rPr sz="1800" spc="2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</a:t>
            </a:r>
            <a:r>
              <a:rPr sz="18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sk  </a:t>
            </a:r>
            <a:r>
              <a:rPr sz="18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Management</a:t>
            </a:r>
            <a:endParaRPr sz="1800" dirty="0">
              <a:latin typeface="Book Antiqua" panose="02040602050305030304" pitchFamily="18" charset="0"/>
              <a:cs typeface="Cambria"/>
            </a:endParaRPr>
          </a:p>
          <a:p>
            <a:pPr marL="184785" marR="6985" indent="-172720">
              <a:lnSpc>
                <a:spcPts val="2020"/>
              </a:lnSpc>
              <a:spcBef>
                <a:spcPts val="340"/>
              </a:spcBef>
              <a:buChar char="•"/>
              <a:tabLst>
                <a:tab pos="185420" algn="l"/>
              </a:tabLst>
            </a:pPr>
            <a:r>
              <a:rPr sz="1800" spc="18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CARO,</a:t>
            </a:r>
            <a:r>
              <a:rPr sz="1800" spc="29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2020</a:t>
            </a:r>
            <a:r>
              <a:rPr sz="1800" spc="-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with</a:t>
            </a:r>
            <a:r>
              <a:rPr sz="1800" spc="29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the</a:t>
            </a:r>
            <a:r>
              <a:rPr sz="1800" spc="27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inclusion</a:t>
            </a:r>
            <a:r>
              <a:rPr sz="1800" spc="29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of</a:t>
            </a:r>
            <a:r>
              <a:rPr sz="1800" spc="27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clause</a:t>
            </a:r>
            <a:r>
              <a:rPr sz="1800" spc="27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has</a:t>
            </a:r>
            <a:r>
              <a:rPr sz="1800" spc="29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restored</a:t>
            </a:r>
            <a:r>
              <a:rPr sz="1800" spc="28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the </a:t>
            </a:r>
            <a:r>
              <a:rPr sz="1800" spc="-38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IA</a:t>
            </a:r>
            <a:r>
              <a:rPr sz="1800" spc="5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function</a:t>
            </a:r>
            <a:r>
              <a:rPr sz="18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and</a:t>
            </a:r>
            <a:r>
              <a:rPr sz="1800" spc="6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role</a:t>
            </a:r>
            <a:r>
              <a:rPr sz="18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to</a:t>
            </a:r>
            <a:r>
              <a:rPr sz="18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</a:t>
            </a:r>
            <a:r>
              <a:rPr sz="1800" spc="5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certain</a:t>
            </a:r>
            <a:r>
              <a:rPr sz="18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pedestal</a:t>
            </a:r>
            <a:endParaRPr sz="1800" dirty="0">
              <a:latin typeface="Book Antiqua" panose="02040602050305030304" pitchFamily="18" charset="0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185420" algn="l"/>
              </a:tabLst>
            </a:pPr>
            <a:r>
              <a:rPr sz="1800" spc="3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RBI</a:t>
            </a:r>
            <a:r>
              <a:rPr sz="1800" spc="4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–</a:t>
            </a:r>
            <a:r>
              <a:rPr sz="1800" spc="3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Risk</a:t>
            </a:r>
            <a:r>
              <a:rPr sz="1800" spc="4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based</a:t>
            </a:r>
            <a:r>
              <a:rPr sz="1800" spc="30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Book Antiqua" panose="02040602050305030304" pitchFamily="18" charset="0"/>
                <a:cs typeface="Cambria"/>
              </a:rPr>
              <a:t>Audit</a:t>
            </a:r>
            <a:endParaRPr sz="1800" dirty="0">
              <a:latin typeface="Book Antiqua" panose="02040602050305030304" pitchFamily="18" charset="0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67EC4-80C0-EADF-6B53-6C594BE6906A}"/>
              </a:ext>
            </a:extLst>
          </p:cNvPr>
          <p:cNvSpPr txBox="1"/>
          <p:nvPr/>
        </p:nvSpPr>
        <p:spPr>
          <a:xfrm>
            <a:off x="4470400" y="-28833"/>
            <a:ext cx="7286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Regulatory Developments Conducive to IA Growth 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8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8B4F5004-78EB-2C55-6D88-FBB8B29C53A6}"/>
              </a:ext>
            </a:extLst>
          </p:cNvPr>
          <p:cNvSpPr txBox="1"/>
          <p:nvPr/>
        </p:nvSpPr>
        <p:spPr>
          <a:xfrm>
            <a:off x="1877073" y="2781681"/>
            <a:ext cx="61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atory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99F3D87C-EFBA-F8EF-FD22-F75DB6DDB76A}"/>
              </a:ext>
            </a:extLst>
          </p:cNvPr>
          <p:cNvSpPr txBox="1"/>
          <p:nvPr/>
        </p:nvSpPr>
        <p:spPr>
          <a:xfrm>
            <a:off x="1803425" y="5128386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ds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E2C8D89-9E31-95D8-54E8-709F992320F9}"/>
              </a:ext>
            </a:extLst>
          </p:cNvPr>
          <p:cNvSpPr txBox="1"/>
          <p:nvPr/>
        </p:nvSpPr>
        <p:spPr>
          <a:xfrm>
            <a:off x="1889176" y="5384393"/>
            <a:ext cx="23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67EC4-80C0-EADF-6B53-6C594BE6906A}"/>
              </a:ext>
            </a:extLst>
          </p:cNvPr>
          <p:cNvSpPr txBox="1"/>
          <p:nvPr/>
        </p:nvSpPr>
        <p:spPr>
          <a:xfrm>
            <a:off x="4678815" y="428826"/>
            <a:ext cx="728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IA Structures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A8B4D5-7F3F-5159-B2B9-82C9BF76E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147784"/>
              </p:ext>
            </p:extLst>
          </p:nvPr>
        </p:nvGraphicFramePr>
        <p:xfrm>
          <a:off x="2032000" y="13257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612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7177EC-9B98-3A5D-129D-58C8EFDA6ED5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Internal Audit – Sectors Coverage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CB981-3B94-1920-E2C1-14F0B08FD3F4}"/>
              </a:ext>
            </a:extLst>
          </p:cNvPr>
          <p:cNvGrpSpPr/>
          <p:nvPr/>
        </p:nvGrpSpPr>
        <p:grpSpPr>
          <a:xfrm>
            <a:off x="481778" y="1626136"/>
            <a:ext cx="1919286" cy="1522411"/>
            <a:chOff x="157482" y="1357083"/>
            <a:chExt cx="1919286" cy="152241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F840E4-E192-6238-B641-C111AF869332}"/>
                </a:ext>
              </a:extLst>
            </p:cNvPr>
            <p:cNvGrpSpPr/>
            <p:nvPr/>
          </p:nvGrpSpPr>
          <p:grpSpPr>
            <a:xfrm>
              <a:off x="157482" y="1357083"/>
              <a:ext cx="1919286" cy="1461600"/>
              <a:chOff x="2436223" y="1357084"/>
              <a:chExt cx="1919286" cy="14273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A894C1F-2C01-FE68-3DFB-E7861FA06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9852" y="1357084"/>
                <a:ext cx="1905000" cy="1218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E2D632-F538-2AEF-B766-4C0D03629F32}"/>
                  </a:ext>
                </a:extLst>
              </p:cNvPr>
              <p:cNvSpPr/>
              <p:nvPr/>
            </p:nvSpPr>
            <p:spPr>
              <a:xfrm>
                <a:off x="2436223" y="2424399"/>
                <a:ext cx="1919286" cy="360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Banking </a:t>
                </a:r>
                <a:endParaRPr lang="en-IN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9D7528-29D0-01F1-2941-C07A9788F8AB}"/>
                </a:ext>
              </a:extLst>
            </p:cNvPr>
            <p:cNvSpPr/>
            <p:nvPr/>
          </p:nvSpPr>
          <p:spPr>
            <a:xfrm>
              <a:off x="157482" y="2833775"/>
              <a:ext cx="1919286" cy="45719"/>
            </a:xfrm>
            <a:prstGeom prst="rect">
              <a:avLst/>
            </a:prstGeom>
            <a:solidFill>
              <a:srgbClr val="F5A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3F5561-2228-51C5-FE2C-60246CE62DBF}"/>
              </a:ext>
            </a:extLst>
          </p:cNvPr>
          <p:cNvGrpSpPr/>
          <p:nvPr/>
        </p:nvGrpSpPr>
        <p:grpSpPr>
          <a:xfrm>
            <a:off x="2826910" y="1622735"/>
            <a:ext cx="1931546" cy="1534102"/>
            <a:chOff x="2481271" y="1347666"/>
            <a:chExt cx="1931546" cy="15341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281C30-7892-9375-EFD0-D1F46C22EFF0}"/>
                </a:ext>
              </a:extLst>
            </p:cNvPr>
            <p:cNvGrpSpPr/>
            <p:nvPr/>
          </p:nvGrpSpPr>
          <p:grpSpPr>
            <a:xfrm>
              <a:off x="2481271" y="1347666"/>
              <a:ext cx="1918800" cy="1459986"/>
              <a:chOff x="188012" y="1304124"/>
              <a:chExt cx="1935385" cy="1535126"/>
            </a:xfrm>
          </p:grpSpPr>
          <p:pic>
            <p:nvPicPr>
              <p:cNvPr id="20" name="Picture 4" descr="Financial Services | Maersk">
                <a:extLst>
                  <a:ext uri="{FF2B5EF4-FFF2-40B4-BE49-F238E27FC236}">
                    <a16:creationId xmlns:a16="http://schemas.microsoft.com/office/drawing/2014/main" id="{DB955344-1B8E-C8BC-E5D4-F4B3886D2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112" y="1304124"/>
                <a:ext cx="1919285" cy="1355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A40872-B1C6-ABCA-440A-D8BB9BE6D53D}"/>
                  </a:ext>
                </a:extLst>
              </p:cNvPr>
              <p:cNvSpPr/>
              <p:nvPr/>
            </p:nvSpPr>
            <p:spPr>
              <a:xfrm>
                <a:off x="188012" y="2460722"/>
                <a:ext cx="1935385" cy="378528"/>
              </a:xfrm>
              <a:prstGeom prst="rect">
                <a:avLst/>
              </a:prstGeom>
              <a:solidFill>
                <a:srgbClr val="56698F"/>
              </a:solidFill>
              <a:ln>
                <a:solidFill>
                  <a:srgbClr val="5669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latin typeface="Avenir Book" panose="020B0503020203020204" pitchFamily="34" charset="-78"/>
                    <a:cs typeface="Avenir Book" panose="020B0503020203020204" pitchFamily="34" charset="-78"/>
                  </a:rPr>
                  <a:t>Financial Services</a:t>
                </a:r>
                <a:endParaRPr lang="en-IN" sz="1400" b="1" dirty="0">
                  <a:latin typeface="Avenir Book" panose="020B0503020203020204" pitchFamily="34" charset="-78"/>
                  <a:cs typeface="Avenir Book" panose="020B0503020203020204" pitchFamily="34" charset="-78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F13A85-A5A1-B381-ABE0-13921E7F858D}"/>
                </a:ext>
              </a:extLst>
            </p:cNvPr>
            <p:cNvSpPr/>
            <p:nvPr/>
          </p:nvSpPr>
          <p:spPr>
            <a:xfrm>
              <a:off x="2493531" y="2836049"/>
              <a:ext cx="1919286" cy="45719"/>
            </a:xfrm>
            <a:prstGeom prst="rect">
              <a:avLst/>
            </a:prstGeom>
            <a:solidFill>
              <a:srgbClr val="F5A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 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D8E8B5-8F20-26C1-851B-A6362400625E}"/>
              </a:ext>
            </a:extLst>
          </p:cNvPr>
          <p:cNvGrpSpPr/>
          <p:nvPr/>
        </p:nvGrpSpPr>
        <p:grpSpPr>
          <a:xfrm>
            <a:off x="9834617" y="1631845"/>
            <a:ext cx="1919717" cy="1537327"/>
            <a:chOff x="9710729" y="1355855"/>
            <a:chExt cx="1919717" cy="153732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958899-E507-F760-8CA9-2351448104B0}"/>
                </a:ext>
              </a:extLst>
            </p:cNvPr>
            <p:cNvGrpSpPr/>
            <p:nvPr/>
          </p:nvGrpSpPr>
          <p:grpSpPr>
            <a:xfrm>
              <a:off x="9710729" y="1355855"/>
              <a:ext cx="1917700" cy="1461600"/>
              <a:chOff x="9635428" y="1325856"/>
              <a:chExt cx="1917700" cy="142190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2BC423-69BC-940A-986D-3F00430A6933}"/>
                  </a:ext>
                </a:extLst>
              </p:cNvPr>
              <p:cNvSpPr/>
              <p:nvPr/>
            </p:nvSpPr>
            <p:spPr>
              <a:xfrm>
                <a:off x="9635428" y="2403174"/>
                <a:ext cx="1917700" cy="34458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latin typeface="Avenir Book" panose="020B0503020203020204" pitchFamily="34" charset="-78"/>
                    <a:cs typeface="Avenir Book" panose="020B0503020203020204" pitchFamily="34" charset="-78"/>
                  </a:rPr>
                  <a:t>Manufacturing </a:t>
                </a:r>
                <a:endParaRPr lang="en-IN" sz="1400" b="1" dirty="0">
                  <a:latin typeface="Avenir Book" panose="020B0503020203020204" pitchFamily="34" charset="-78"/>
                  <a:cs typeface="Avenir Book" panose="020B0503020203020204" pitchFamily="34" charset="-78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7DBEB28-3C59-25DA-8577-C50A4DEC2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48128" y="1325856"/>
                <a:ext cx="1905000" cy="1117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84B8F5-CC7D-AC40-AED3-4B4BC9F90681}"/>
                </a:ext>
              </a:extLst>
            </p:cNvPr>
            <p:cNvSpPr/>
            <p:nvPr/>
          </p:nvSpPr>
          <p:spPr>
            <a:xfrm>
              <a:off x="9711160" y="2847463"/>
              <a:ext cx="1919286" cy="45719"/>
            </a:xfrm>
            <a:prstGeom prst="rect">
              <a:avLst/>
            </a:prstGeom>
            <a:solidFill>
              <a:srgbClr val="F5A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 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9E984A-C28E-1F68-E333-89B7CC9A7517}"/>
              </a:ext>
            </a:extLst>
          </p:cNvPr>
          <p:cNvGrpSpPr/>
          <p:nvPr/>
        </p:nvGrpSpPr>
        <p:grpSpPr>
          <a:xfrm>
            <a:off x="5278055" y="1628650"/>
            <a:ext cx="1928955" cy="1528187"/>
            <a:chOff x="4774987" y="1355855"/>
            <a:chExt cx="1928955" cy="152818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E502BE3-E901-ACD6-6D01-D7B42583A19E}"/>
                </a:ext>
              </a:extLst>
            </p:cNvPr>
            <p:cNvGrpSpPr/>
            <p:nvPr/>
          </p:nvGrpSpPr>
          <p:grpSpPr>
            <a:xfrm>
              <a:off x="4778662" y="1355855"/>
              <a:ext cx="1925280" cy="1458504"/>
              <a:chOff x="4778723" y="1355855"/>
              <a:chExt cx="1933734" cy="147842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6A34846-917F-4533-CC54-633B93C982A9}"/>
                  </a:ext>
                </a:extLst>
              </p:cNvPr>
              <p:cNvSpPr/>
              <p:nvPr/>
            </p:nvSpPr>
            <p:spPr>
              <a:xfrm>
                <a:off x="4778723" y="2469362"/>
                <a:ext cx="1925639" cy="364917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latin typeface="Avenir Book" panose="020B0503020203020204" pitchFamily="34" charset="-78"/>
                    <a:cs typeface="Avenir Book" panose="020B0503020203020204" pitchFamily="34" charset="-78"/>
                  </a:rPr>
                  <a:t>Insurance</a:t>
                </a:r>
                <a:endParaRPr lang="en-IN" sz="1400" b="1" dirty="0">
                  <a:latin typeface="Avenir Book" panose="020B0503020203020204" pitchFamily="34" charset="-78"/>
                  <a:cs typeface="Avenir Book" panose="020B0503020203020204" pitchFamily="34" charset="-78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DD63D9E-A4F3-87B7-875F-09F04B0D8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232" y="1355855"/>
                <a:ext cx="1927225" cy="1139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4FEBAA-738D-B5A3-C594-2F6726E7ECD4}"/>
                </a:ext>
              </a:extLst>
            </p:cNvPr>
            <p:cNvSpPr/>
            <p:nvPr/>
          </p:nvSpPr>
          <p:spPr>
            <a:xfrm>
              <a:off x="4774987" y="2838323"/>
              <a:ext cx="1919286" cy="45719"/>
            </a:xfrm>
            <a:prstGeom prst="rect">
              <a:avLst/>
            </a:prstGeom>
            <a:solidFill>
              <a:srgbClr val="F5A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 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1194223-9364-2540-2FE6-50CADD00F108}"/>
              </a:ext>
            </a:extLst>
          </p:cNvPr>
          <p:cNvSpPr/>
          <p:nvPr/>
        </p:nvSpPr>
        <p:spPr>
          <a:xfrm>
            <a:off x="7513332" y="2700544"/>
            <a:ext cx="1919285" cy="360000"/>
          </a:xfrm>
          <a:prstGeom prst="rect">
            <a:avLst/>
          </a:prstGeom>
          <a:solidFill>
            <a:srgbClr val="56698F"/>
          </a:solidFill>
          <a:ln>
            <a:solidFill>
              <a:srgbClr val="566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latin typeface="Avenir Book" panose="020B0503020203020204" pitchFamily="34" charset="-78"/>
                <a:cs typeface="Avenir Book" panose="020B0503020203020204" pitchFamily="34" charset="-78"/>
              </a:rPr>
              <a:t>Not for Profit</a:t>
            </a:r>
            <a:endParaRPr lang="en-IN" sz="1400" b="1" dirty="0">
              <a:latin typeface="Avenir Book" panose="020B0503020203020204" pitchFamily="34" charset="-78"/>
              <a:cs typeface="Avenir Book" panose="020B0503020203020204" pitchFamily="34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BC5E8F-E71B-2ABC-A349-8DA13793665A}"/>
              </a:ext>
            </a:extLst>
          </p:cNvPr>
          <p:cNvSpPr/>
          <p:nvPr/>
        </p:nvSpPr>
        <p:spPr>
          <a:xfrm>
            <a:off x="7512290" y="3088258"/>
            <a:ext cx="1919286" cy="45719"/>
          </a:xfrm>
          <a:prstGeom prst="rect">
            <a:avLst/>
          </a:prstGeom>
          <a:solidFill>
            <a:srgbClr val="F5A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latin typeface="Avenir Book" panose="020B0503020203020204" pitchFamily="34" charset="-78"/>
                <a:cs typeface="Avenir Book" panose="020B0503020203020204" pitchFamily="34" charset="-78"/>
              </a:rPr>
              <a:t> </a:t>
            </a:r>
            <a:endParaRPr lang="en-IN" sz="1400" b="1" dirty="0">
              <a:latin typeface="Avenir Book" panose="020B0503020203020204" pitchFamily="34" charset="-78"/>
              <a:cs typeface="Avenir Book" panose="020B0503020203020204" pitchFamily="34" charset="-78"/>
            </a:endParaRPr>
          </a:p>
        </p:txBody>
      </p:sp>
      <p:pic>
        <p:nvPicPr>
          <p:cNvPr id="34" name="Picture 2" descr="Get, Set, Ngo: How non-profit sector is going through remarkable change in  India - The Economic Times">
            <a:extLst>
              <a:ext uri="{FF2B5EF4-FFF2-40B4-BE49-F238E27FC236}">
                <a16:creationId xmlns:a16="http://schemas.microsoft.com/office/drawing/2014/main" id="{89254D1F-F84D-F9E2-F4CF-E8F5E426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52" y="1596571"/>
            <a:ext cx="1927824" cy="11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B9A9784-FD40-9C32-0929-23D9E1CC1120}"/>
              </a:ext>
            </a:extLst>
          </p:cNvPr>
          <p:cNvGrpSpPr/>
          <p:nvPr/>
        </p:nvGrpSpPr>
        <p:grpSpPr>
          <a:xfrm>
            <a:off x="474839" y="4091450"/>
            <a:ext cx="1925857" cy="1531755"/>
            <a:chOff x="300671" y="1404126"/>
            <a:chExt cx="1925857" cy="1531755"/>
          </a:xfrm>
        </p:grpSpPr>
        <p:pic>
          <p:nvPicPr>
            <p:cNvPr id="36" name="Picture 35" descr="A picture containing person, indoor&#10;&#10;Description automatically generated">
              <a:extLst>
                <a:ext uri="{FF2B5EF4-FFF2-40B4-BE49-F238E27FC236}">
                  <a16:creationId xmlns:a16="http://schemas.microsoft.com/office/drawing/2014/main" id="{CD3D9D1A-5C67-A99E-4202-90D6D45EA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12"/>
            <a:stretch/>
          </p:blipFill>
          <p:spPr>
            <a:xfrm>
              <a:off x="307728" y="1404126"/>
              <a:ext cx="1918800" cy="138379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00FE75-03A7-2ABC-8EBF-18B5BBE039E7}"/>
                </a:ext>
              </a:extLst>
            </p:cNvPr>
            <p:cNvSpPr/>
            <p:nvPr/>
          </p:nvSpPr>
          <p:spPr>
            <a:xfrm>
              <a:off x="300671" y="2503125"/>
              <a:ext cx="1917700" cy="360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Pharma / Health Care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B03536-D60B-B079-7EE2-C7A07014B558}"/>
                </a:ext>
              </a:extLst>
            </p:cNvPr>
            <p:cNvSpPr/>
            <p:nvPr/>
          </p:nvSpPr>
          <p:spPr>
            <a:xfrm>
              <a:off x="305676" y="2890162"/>
              <a:ext cx="1919286" cy="45719"/>
            </a:xfrm>
            <a:prstGeom prst="rect">
              <a:avLst/>
            </a:prstGeom>
            <a:solidFill>
              <a:srgbClr val="F5A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 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0ECD7A-3E77-32D9-B4B4-437AEC696669}"/>
              </a:ext>
            </a:extLst>
          </p:cNvPr>
          <p:cNvGrpSpPr/>
          <p:nvPr/>
        </p:nvGrpSpPr>
        <p:grpSpPr>
          <a:xfrm>
            <a:off x="2851644" y="5189721"/>
            <a:ext cx="1919286" cy="446406"/>
            <a:chOff x="2572109" y="2503123"/>
            <a:chExt cx="1919286" cy="44640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0EA3843-CE8A-B225-82ED-F05BBFAAA0DC}"/>
                </a:ext>
              </a:extLst>
            </p:cNvPr>
            <p:cNvSpPr/>
            <p:nvPr/>
          </p:nvSpPr>
          <p:spPr>
            <a:xfrm>
              <a:off x="2572109" y="2503123"/>
              <a:ext cx="1918800" cy="360000"/>
            </a:xfrm>
            <a:prstGeom prst="rect">
              <a:avLst/>
            </a:prstGeom>
            <a:solidFill>
              <a:srgbClr val="56698F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Hospitality/ Entertainment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230FEEA-8DC4-814B-51D1-B38CB7900586}"/>
                </a:ext>
              </a:extLst>
            </p:cNvPr>
            <p:cNvSpPr/>
            <p:nvPr/>
          </p:nvSpPr>
          <p:spPr>
            <a:xfrm>
              <a:off x="2572109" y="2903810"/>
              <a:ext cx="1919286" cy="45719"/>
            </a:xfrm>
            <a:prstGeom prst="rect">
              <a:avLst/>
            </a:prstGeom>
            <a:solidFill>
              <a:srgbClr val="F5A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 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117B22-8AF6-5FEC-E787-C97F96DB051C}"/>
              </a:ext>
            </a:extLst>
          </p:cNvPr>
          <p:cNvGrpSpPr/>
          <p:nvPr/>
        </p:nvGrpSpPr>
        <p:grpSpPr>
          <a:xfrm>
            <a:off x="9832553" y="4112950"/>
            <a:ext cx="1944294" cy="1559259"/>
            <a:chOff x="9617440" y="1220910"/>
            <a:chExt cx="1944294" cy="155925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86E0DC6-2E3F-0149-34A7-BB3BD454D1F1}"/>
                </a:ext>
              </a:extLst>
            </p:cNvPr>
            <p:cNvGrpSpPr/>
            <p:nvPr/>
          </p:nvGrpSpPr>
          <p:grpSpPr>
            <a:xfrm>
              <a:off x="9617440" y="1220910"/>
              <a:ext cx="1944294" cy="1481741"/>
              <a:chOff x="7135333" y="1352648"/>
              <a:chExt cx="1914226" cy="1450047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AE8E207-6541-07B8-9020-63F118BE0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609" y="1352648"/>
                <a:ext cx="1876425" cy="117951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2368C54-7488-23C3-431C-7A9A78A09405}"/>
                  </a:ext>
                </a:extLst>
              </p:cNvPr>
              <p:cNvSpPr/>
              <p:nvPr/>
            </p:nvSpPr>
            <p:spPr>
              <a:xfrm>
                <a:off x="7135333" y="2407407"/>
                <a:ext cx="1914226" cy="395288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latin typeface="Avenir Book" panose="020B0503020203020204" pitchFamily="34" charset="-78"/>
                    <a:cs typeface="Avenir Book" panose="020B0503020203020204" pitchFamily="34" charset="-78"/>
                  </a:rPr>
                  <a:t>IT &amp; Software </a:t>
                </a:r>
                <a:endParaRPr lang="en-IN" sz="1400" b="1" dirty="0">
                  <a:latin typeface="Avenir Book" panose="020B0503020203020204" pitchFamily="34" charset="-78"/>
                  <a:cs typeface="Avenir Book" panose="020B0503020203020204" pitchFamily="34" charset="-78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DD5FBB-72DD-354A-C0A5-90E575B9C9F0}"/>
                </a:ext>
              </a:extLst>
            </p:cNvPr>
            <p:cNvSpPr/>
            <p:nvPr/>
          </p:nvSpPr>
          <p:spPr>
            <a:xfrm>
              <a:off x="9617440" y="2734450"/>
              <a:ext cx="1919286" cy="45719"/>
            </a:xfrm>
            <a:prstGeom prst="rect">
              <a:avLst/>
            </a:prstGeom>
            <a:solidFill>
              <a:srgbClr val="F5A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 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</p:grpSp>
      <p:pic>
        <p:nvPicPr>
          <p:cNvPr id="47" name="Picture 46" descr="A picture containing logo&#10;&#10;Description automatically generated">
            <a:extLst>
              <a:ext uri="{FF2B5EF4-FFF2-40B4-BE49-F238E27FC236}">
                <a16:creationId xmlns:a16="http://schemas.microsoft.com/office/drawing/2014/main" id="{64006B70-9BF5-2D34-3A96-B8A4C34114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40" y="3904692"/>
            <a:ext cx="1922400" cy="128502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0005430-2AE1-211E-68CA-A10415714972}"/>
              </a:ext>
            </a:extLst>
          </p:cNvPr>
          <p:cNvGrpSpPr/>
          <p:nvPr/>
        </p:nvGrpSpPr>
        <p:grpSpPr>
          <a:xfrm>
            <a:off x="7522262" y="4100912"/>
            <a:ext cx="1929836" cy="1530288"/>
            <a:chOff x="7206567" y="1369674"/>
            <a:chExt cx="1929836" cy="153028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8D641EE-CCFE-05D7-5FA8-4D43A8F6BAF3}"/>
                </a:ext>
              </a:extLst>
            </p:cNvPr>
            <p:cNvSpPr/>
            <p:nvPr/>
          </p:nvSpPr>
          <p:spPr>
            <a:xfrm>
              <a:off x="7209829" y="2454358"/>
              <a:ext cx="1919285" cy="360000"/>
            </a:xfrm>
            <a:prstGeom prst="rect">
              <a:avLst/>
            </a:prstGeom>
            <a:solidFill>
              <a:srgbClr val="56698F"/>
            </a:solidFill>
            <a:ln>
              <a:solidFill>
                <a:srgbClr val="5669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Travel &amp; Logistics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  <p:pic>
          <p:nvPicPr>
            <p:cNvPr id="50" name="Picture 49" descr="A picture containing text, aircraft, airplane&#10;&#10;Description automatically generated">
              <a:extLst>
                <a:ext uri="{FF2B5EF4-FFF2-40B4-BE49-F238E27FC236}">
                  <a16:creationId xmlns:a16="http://schemas.microsoft.com/office/drawing/2014/main" id="{FA06F282-97D5-7D96-C2BF-705F5D3AD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603" y="1369674"/>
              <a:ext cx="1918800" cy="1077978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A33083-59C3-EE1E-99BF-AC633ADEDD65}"/>
                </a:ext>
              </a:extLst>
            </p:cNvPr>
            <p:cNvSpPr/>
            <p:nvPr/>
          </p:nvSpPr>
          <p:spPr>
            <a:xfrm>
              <a:off x="7206567" y="2854243"/>
              <a:ext cx="1919286" cy="45719"/>
            </a:xfrm>
            <a:prstGeom prst="rect">
              <a:avLst/>
            </a:prstGeom>
            <a:solidFill>
              <a:srgbClr val="F5A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 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8B8913-95B0-B79C-875B-D1C0B193A2D0}"/>
              </a:ext>
            </a:extLst>
          </p:cNvPr>
          <p:cNvGrpSpPr/>
          <p:nvPr/>
        </p:nvGrpSpPr>
        <p:grpSpPr>
          <a:xfrm>
            <a:off x="5049731" y="5181620"/>
            <a:ext cx="1919286" cy="446406"/>
            <a:chOff x="2572109" y="2503123"/>
            <a:chExt cx="1919286" cy="44640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AAA4D16-B372-AC45-AD1B-0001ADB470B7}"/>
                </a:ext>
              </a:extLst>
            </p:cNvPr>
            <p:cNvSpPr/>
            <p:nvPr/>
          </p:nvSpPr>
          <p:spPr>
            <a:xfrm>
              <a:off x="2572109" y="2503123"/>
              <a:ext cx="1918800" cy="360000"/>
            </a:xfrm>
            <a:prstGeom prst="rect">
              <a:avLst/>
            </a:prstGeom>
            <a:solidFill>
              <a:srgbClr val="56698F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Real Estate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47F6584-6D36-5007-EE63-67E180E88D89}"/>
                </a:ext>
              </a:extLst>
            </p:cNvPr>
            <p:cNvSpPr/>
            <p:nvPr/>
          </p:nvSpPr>
          <p:spPr>
            <a:xfrm>
              <a:off x="2572109" y="2903810"/>
              <a:ext cx="1919286" cy="45719"/>
            </a:xfrm>
            <a:prstGeom prst="rect">
              <a:avLst/>
            </a:prstGeom>
            <a:solidFill>
              <a:srgbClr val="F5A7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latin typeface="Avenir Book" panose="020B0503020203020204" pitchFamily="34" charset="-78"/>
                  <a:cs typeface="Avenir Book" panose="020B0503020203020204" pitchFamily="34" charset="-78"/>
                </a:rPr>
                <a:t> </a:t>
              </a:r>
              <a:endParaRPr lang="en-IN" sz="1400" b="1" dirty="0">
                <a:latin typeface="Avenir Book" panose="020B0503020203020204" pitchFamily="34" charset="-78"/>
                <a:cs typeface="Avenir Book" panose="020B0503020203020204" pitchFamily="34" charset="-78"/>
              </a:endParaRPr>
            </a:p>
          </p:txBody>
        </p:sp>
      </p:grpSp>
      <p:pic>
        <p:nvPicPr>
          <p:cNvPr id="55" name="Picture 2" descr="Impact of GST on Indian real estate sector">
            <a:extLst>
              <a:ext uri="{FF2B5EF4-FFF2-40B4-BE49-F238E27FC236}">
                <a16:creationId xmlns:a16="http://schemas.microsoft.com/office/drawing/2014/main" id="{7C8FEF40-45D8-0760-74A8-8132B391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60" y="3905826"/>
            <a:ext cx="1967437" cy="12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93FB06-982F-430D-BF01-70F7C01B72AD}"/>
              </a:ext>
            </a:extLst>
          </p:cNvPr>
          <p:cNvCxnSpPr/>
          <p:nvPr/>
        </p:nvCxnSpPr>
        <p:spPr>
          <a:xfrm>
            <a:off x="507408" y="6498194"/>
            <a:ext cx="0" cy="246221"/>
          </a:xfrm>
          <a:prstGeom prst="line">
            <a:avLst/>
          </a:prstGeom>
          <a:ln w="22225">
            <a:solidFill>
              <a:srgbClr val="566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C87DB4-1E6F-4C24-857C-0878C01D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0092"/>
            <a:ext cx="1543348" cy="867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7177EC-9B98-3A5D-129D-58C8EFDA6ED5}"/>
              </a:ext>
            </a:extLst>
          </p:cNvPr>
          <p:cNvSpPr txBox="1"/>
          <p:nvPr/>
        </p:nvSpPr>
        <p:spPr>
          <a:xfrm>
            <a:off x="4906595" y="355909"/>
            <a:ext cx="65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Opportunities in IA</a:t>
            </a:r>
            <a:endParaRPr lang="en-IN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D7ABC8-D31C-57F6-9028-E6914872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514334"/>
              </p:ext>
            </p:extLst>
          </p:nvPr>
        </p:nvGraphicFramePr>
        <p:xfrm>
          <a:off x="841827" y="1305428"/>
          <a:ext cx="102761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61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1064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Avenir Book</vt:lpstr>
      <vt:lpstr>Avenir Heavy</vt:lpstr>
      <vt:lpstr>Book Antiqua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Selvi Murugesh</dc:creator>
  <cp:lastModifiedBy>Nehal Shah</cp:lastModifiedBy>
  <cp:revision>23</cp:revision>
  <cp:lastPrinted>2022-05-18T05:40:24Z</cp:lastPrinted>
  <dcterms:created xsi:type="dcterms:W3CDTF">2022-05-17T07:40:48Z</dcterms:created>
  <dcterms:modified xsi:type="dcterms:W3CDTF">2022-05-18T09:40:48Z</dcterms:modified>
</cp:coreProperties>
</file>